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sldIdLst>
    <p:sldId id="275" r:id="rId5"/>
    <p:sldId id="343" r:id="rId6"/>
    <p:sldId id="348" r:id="rId7"/>
    <p:sldId id="4500" r:id="rId8"/>
    <p:sldId id="4501" r:id="rId9"/>
    <p:sldId id="344" r:id="rId10"/>
    <p:sldId id="345" r:id="rId11"/>
    <p:sldId id="346" r:id="rId12"/>
    <p:sldId id="371" r:id="rId13"/>
    <p:sldId id="4503" r:id="rId14"/>
    <p:sldId id="4502" r:id="rId15"/>
    <p:sldId id="347" r:id="rId16"/>
    <p:sldId id="4539" r:id="rId17"/>
    <p:sldId id="4509" r:id="rId18"/>
    <p:sldId id="4498" r:id="rId19"/>
    <p:sldId id="373" r:id="rId20"/>
    <p:sldId id="352" r:id="rId21"/>
    <p:sldId id="4510" r:id="rId22"/>
    <p:sldId id="4511" r:id="rId23"/>
    <p:sldId id="4513" r:id="rId24"/>
    <p:sldId id="4514" r:id="rId25"/>
    <p:sldId id="4515" r:id="rId26"/>
    <p:sldId id="4516" r:id="rId27"/>
    <p:sldId id="4517" r:id="rId28"/>
    <p:sldId id="4518" r:id="rId29"/>
    <p:sldId id="4519" r:id="rId30"/>
    <p:sldId id="4520" r:id="rId31"/>
    <p:sldId id="4497" r:id="rId32"/>
    <p:sldId id="4504" r:id="rId33"/>
    <p:sldId id="4505" r:id="rId34"/>
    <p:sldId id="4506" r:id="rId35"/>
    <p:sldId id="4507" r:id="rId36"/>
    <p:sldId id="349" r:id="rId37"/>
    <p:sldId id="4532" r:id="rId38"/>
    <p:sldId id="4543" r:id="rId39"/>
    <p:sldId id="4537" r:id="rId40"/>
    <p:sldId id="4538" r:id="rId41"/>
    <p:sldId id="4541" r:id="rId42"/>
    <p:sldId id="4542" r:id="rId43"/>
    <p:sldId id="4534" r:id="rId44"/>
    <p:sldId id="372" r:id="rId45"/>
    <p:sldId id="356" r:id="rId46"/>
    <p:sldId id="4522" r:id="rId47"/>
    <p:sldId id="4521" r:id="rId48"/>
    <p:sldId id="4523" r:id="rId49"/>
    <p:sldId id="4524" r:id="rId50"/>
    <p:sldId id="4458" r:id="rId51"/>
    <p:sldId id="4526" r:id="rId52"/>
    <p:sldId id="4527" r:id="rId53"/>
    <p:sldId id="4528" r:id="rId54"/>
    <p:sldId id="4529" r:id="rId55"/>
    <p:sldId id="4530" r:id="rId56"/>
    <p:sldId id="4531" r:id="rId57"/>
    <p:sldId id="4525" r:id="rId58"/>
    <p:sldId id="454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B030D-011A-8B4F-9112-49A488042403}" name="Paula Whyte ( Momentum Consulting )" initials="PW(MC)" userId="Paula Whyte ( Momentum Consulting )" providerId="None"/>
  <p188:author id="{782496B7-485F-7B69-F7DE-F8CDD527168F}" name="Paula Whyte ( Momentum Consulting )" initials="P)"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3B23"/>
    <a:srgbClr val="6D6A3A"/>
    <a:srgbClr val="F9A169"/>
    <a:srgbClr val="E3E2DB"/>
    <a:srgbClr val="60220F"/>
    <a:srgbClr val="404F2F"/>
    <a:srgbClr val="B6A8A7"/>
    <a:srgbClr val="8D5B98"/>
    <a:srgbClr val="0675AD"/>
    <a:srgbClr val="E7F3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278" y="4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emf"/><Relationship Id="rId1" Type="http://schemas.openxmlformats.org/officeDocument/2006/relationships/slideMaster" Target="../slideMasters/slideMaster1.xml"/><Relationship Id="rId4" Type="http://schemas.openxmlformats.org/officeDocument/2006/relationships/oleObject" Target="../embeddings/oleObject1.bin"/></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7" y="583620"/>
            <a:ext cx="6668505" cy="1384995"/>
          </a:xfrm>
          <a:prstGeom prst="rect">
            <a:avLst/>
          </a:prstGeom>
          <a:ln>
            <a:solidFill>
              <a:srgbClr val="E3E2DB"/>
            </a:solidFill>
          </a:ln>
        </p:spPr>
        <p:txBody>
          <a:bodyPr wrap="square">
            <a:spAutoFit/>
          </a:bodyPr>
          <a:lstStyle/>
          <a:p>
            <a:pPr fontAlgn="base"/>
            <a:r>
              <a:rPr lang="en-US" sz="4000" b="1" i="0" u="none" strike="noStrike" kern="1200" baseline="0">
                <a:solidFill>
                  <a:srgbClr val="E3E2DB"/>
                </a:solidFill>
                <a:effectLst/>
                <a:latin typeface="+mn-lt"/>
                <a:ea typeface="+mn-ea"/>
                <a:cs typeface="+mn-cs"/>
                <a:sym typeface="Quattrocento Sans"/>
              </a:rPr>
              <a:t>Sustainable Smallholders EU</a:t>
            </a:r>
            <a:endParaRPr lang="en-IE" sz="4000" b="1" i="0" u="none" strike="noStrike" kern="1200" baseline="0">
              <a:solidFill>
                <a:srgbClr val="E3E2DB"/>
              </a:solidFill>
              <a:effectLst/>
              <a:latin typeface="+mn-lt"/>
              <a:ea typeface="+mn-ea"/>
              <a:cs typeface="+mn-cs"/>
              <a:sym typeface="Quattrocento Sans"/>
            </a:endParaRPr>
          </a:p>
          <a:p>
            <a:pPr fontAlgn="base"/>
            <a:r>
              <a:rPr lang="en-IE" sz="4400" b="0" i="0" u="none" strike="noStrike" kern="1200" baseline="0">
                <a:solidFill>
                  <a:srgbClr val="E3E2DB"/>
                </a:solidFill>
                <a:effectLst/>
                <a:latin typeface="+mn-lt"/>
                <a:ea typeface="+mn-ea"/>
                <a:cs typeface="+mn-cs"/>
                <a:sym typeface="Quattrocento Sans"/>
              </a:rPr>
              <a:t>FONT TYPEFACE &amp; SIZE</a:t>
            </a:r>
            <a:endParaRPr lang="en-IE" sz="3600" baseline="0">
              <a:solidFill>
                <a:srgbClr val="E3E2DB"/>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rgbClr val="E3E2DB"/>
                </a:solidFill>
                <a:effectLst/>
                <a:latin typeface="+mn-lt"/>
                <a:ea typeface="+mn-ea"/>
                <a:cs typeface="+mn-cs"/>
              </a:rPr>
              <a:t>PLEASE</a:t>
            </a:r>
            <a:r>
              <a:rPr lang="en-IE" sz="3000" b="0" i="0" u="none" strike="noStrike" kern="1200" baseline="0">
                <a:solidFill>
                  <a:srgbClr val="E3E2DB"/>
                </a:solidFill>
                <a:effectLst/>
                <a:latin typeface="+mn-lt"/>
                <a:ea typeface="+mn-ea"/>
                <a:cs typeface="+mn-cs"/>
              </a:rPr>
              <a:t> ENSURE TO KEEP FONTS AS PER THE LAYOUT</a:t>
            </a:r>
            <a:endParaRPr lang="en-IE" sz="3000" b="0" i="0" u="none" strike="noStrike" kern="1200">
              <a:solidFill>
                <a:srgbClr val="E3E2DB"/>
              </a:solidFill>
              <a:effectLst/>
              <a:latin typeface="+mn-lt"/>
              <a:ea typeface="+mn-ea"/>
              <a:cs typeface="+mn-cs"/>
            </a:endParaRPr>
          </a:p>
          <a:p>
            <a:pPr fontAlgn="base"/>
            <a:endParaRPr lang="en-IE" sz="3000" b="0" i="0" u="none" strike="noStrike" kern="1200">
              <a:solidFill>
                <a:srgbClr val="E3E2DB"/>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rgbClr val="E3E2DB"/>
                </a:solidFill>
                <a:effectLst/>
                <a:latin typeface="+mn-lt"/>
                <a:ea typeface="+mn-ea"/>
                <a:cs typeface="+mn-cs"/>
              </a:rPr>
              <a:t>48 point </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Divider</a:t>
            </a:r>
            <a:r>
              <a:rPr lang="en-IE" sz="3000" b="0" i="0" u="none" strike="noStrike" kern="1200" baseline="0">
                <a:solidFill>
                  <a:srgbClr val="E3E2DB"/>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rgbClr val="E3E2DB"/>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36 point</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30 point</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	</a:t>
            </a:r>
            <a:r>
              <a:rPr lang="en-IE" sz="3000" b="0" i="0" u="none" strike="noStrike" kern="1200" baseline="0">
                <a:solidFill>
                  <a:srgbClr val="E3E2DB"/>
                </a:solidFill>
                <a:effectLst/>
                <a:latin typeface="+mn-lt"/>
                <a:ea typeface="+mn-ea"/>
                <a:cs typeface="+mn-cs"/>
              </a:rPr>
              <a:t>       </a:t>
            </a:r>
            <a:r>
              <a:rPr lang="en-IE" sz="3000" b="0" i="0" u="none" strike="noStrike" kern="1200">
                <a:solidFill>
                  <a:srgbClr val="E3E2DB"/>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24 point</a:t>
            </a:r>
            <a:r>
              <a:rPr lang="en-IE" sz="3000" b="0" i="0" u="none" strike="noStrike" kern="1200" baseline="0">
                <a:solidFill>
                  <a:srgbClr val="E3E2DB"/>
                </a:solidFill>
                <a:effectLst/>
                <a:latin typeface="+mn-lt"/>
                <a:ea typeface="+mn-ea"/>
                <a:cs typeface="+mn-cs"/>
              </a:rPr>
              <a:t>  -  </a:t>
            </a:r>
            <a:r>
              <a:rPr lang="en-IE" sz="3000" b="0" i="0" u="none" strike="noStrike" kern="1200" baseline="0">
                <a:solidFill>
                  <a:srgbClr val="E3E2DB"/>
                </a:solidFill>
                <a:effectLst/>
                <a:latin typeface="+mn-lt"/>
                <a:ea typeface="Quattrocento Sans"/>
                <a:cs typeface="Quattrocento Sans"/>
                <a:sym typeface="Quattrocento Sans"/>
              </a:rPr>
              <a:t>Main </a:t>
            </a:r>
            <a:r>
              <a:rPr lang="en-IE" sz="3000" b="0" i="0" u="none" strike="noStrike" kern="1200">
                <a:solidFill>
                  <a:srgbClr val="E3E2DB"/>
                </a:solidFill>
                <a:effectLst/>
                <a:latin typeface="+mn-lt"/>
                <a:ea typeface="+mn-ea"/>
                <a:cs typeface="+mn-cs"/>
              </a:rPr>
              <a:t>Text Body </a:t>
            </a:r>
            <a:endParaRPr lang="en-US" sz="3000">
              <a:solidFill>
                <a:srgbClr val="E3E2DB"/>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a:solidFill>
                  <a:srgbClr val="E3E2DB"/>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rgbClr val="E3E2DB"/>
                </a:solidFill>
                <a:effectLst/>
                <a:latin typeface="+mn-lt"/>
                <a:ea typeface="+mn-ea"/>
                <a:cs typeface="+mn-cs"/>
                <a:sym typeface="Quattrocento Sans"/>
              </a:rPr>
              <a:t>Teach Digital </a:t>
            </a:r>
            <a:r>
              <a:rPr lang="en-IE" sz="2400" b="0" i="0" u="none" strike="noStrike" kern="1200" baseline="0">
                <a:solidFill>
                  <a:srgbClr val="E3E2DB"/>
                </a:solidFill>
                <a:effectLst/>
                <a:latin typeface="+mn-lt"/>
                <a:ea typeface="+mn-ea"/>
                <a:cs typeface="+mn-cs"/>
                <a:sym typeface="Quattrocento Sans"/>
              </a:rPr>
              <a:t>PowerPoint is</a:t>
            </a:r>
            <a:r>
              <a:rPr lang="is-IS" sz="2400" b="0" i="0" u="none" strike="noStrike" kern="1200" baseline="0">
                <a:solidFill>
                  <a:srgbClr val="E3E2DB"/>
                </a:solidFill>
                <a:effectLst/>
                <a:latin typeface="+mn-lt"/>
                <a:ea typeface="+mn-ea"/>
                <a:cs typeface="+mn-cs"/>
                <a:sym typeface="Quattrocento Sans"/>
              </a:rPr>
              <a:t>….</a:t>
            </a:r>
            <a:endParaRPr lang="en-IE" sz="2400" b="0" i="0" u="none" strike="noStrike" kern="1200" baseline="0">
              <a:solidFill>
                <a:srgbClr val="E3E2DB"/>
              </a:solidFill>
              <a:effectLst/>
              <a:latin typeface="+mn-lt"/>
              <a:ea typeface="+mn-ea"/>
              <a:cs typeface="+mn-cs"/>
              <a:sym typeface="Quattrocento Sans"/>
            </a:endParaRPr>
          </a:p>
          <a:p>
            <a:pPr fontAlgn="base"/>
            <a:endParaRPr lang="en-IE" sz="2400" b="0" i="0" u="none" strike="noStrike" kern="1200" baseline="0">
              <a:solidFill>
                <a:srgbClr val="E3E2DB"/>
              </a:solidFill>
              <a:effectLst/>
              <a:latin typeface="+mn-lt"/>
              <a:ea typeface="+mn-ea"/>
              <a:cs typeface="+mn-cs"/>
              <a:sym typeface="Quattrocento Sans"/>
            </a:endParaRPr>
          </a:p>
          <a:p>
            <a:pPr fontAlgn="base"/>
            <a:r>
              <a:rPr lang="en-IE" sz="3600" b="1" i="1" baseline="0">
                <a:solidFill>
                  <a:srgbClr val="E3E2DB"/>
                </a:solidFill>
                <a:latin typeface="+mn-lt"/>
                <a:ea typeface="Quattrocento Sans"/>
                <a:cs typeface="Quattrocento Sans"/>
                <a:sym typeface="Quattrocento Sans"/>
              </a:rPr>
              <a:t>Calibri</a:t>
            </a:r>
            <a:endParaRPr lang="en-IE" sz="3600" baseline="0">
              <a:solidFill>
                <a:srgbClr val="E3E2DB"/>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rgbClr val="E3E2DB"/>
                </a:solidFill>
                <a:effectLst/>
                <a:latin typeface="+mn-lt"/>
                <a:ea typeface="+mn-ea"/>
                <a:cs typeface="+mn-cs"/>
              </a:rPr>
              <a:t>*** </a:t>
            </a:r>
            <a:r>
              <a:rPr lang="en-IE" sz="2400" b="1" kern="1200">
                <a:solidFill>
                  <a:srgbClr val="E3E2DB"/>
                </a:solidFill>
                <a:effectLst/>
                <a:latin typeface="+mn-lt"/>
                <a:ea typeface="+mn-ea"/>
                <a:cs typeface="+mn-cs"/>
              </a:rPr>
              <a:t>PLEASE DELETE THIS INSTRUCTION SLIDE BEFORE PRESENTING FINAL PRESENTATION </a:t>
            </a:r>
            <a:r>
              <a:rPr lang="en-IE" sz="2400" kern="1200">
                <a:solidFill>
                  <a:srgbClr val="E3E2DB"/>
                </a:solidFill>
                <a:effectLst/>
                <a:latin typeface="+mn-lt"/>
                <a:ea typeface="+mn-ea"/>
                <a:cs typeface="+mn-cs"/>
              </a:rPr>
              <a:t>*** </a:t>
            </a:r>
            <a:endParaRPr lang="en-US" sz="2400" kern="1200">
              <a:solidFill>
                <a:srgbClr val="E3E2DB"/>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340026" y="1"/>
            <a:ext cx="4851973" cy="6857998"/>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03</a:t>
            </a:r>
          </a:p>
        </p:txBody>
      </p:sp>
    </p:spTree>
    <p:extLst>
      <p:ext uri="{BB962C8B-B14F-4D97-AF65-F5344CB8AC3E}">
        <p14:creationId xmlns:p14="http://schemas.microsoft.com/office/powerpoint/2010/main" val="85243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044807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268906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1861049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951560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456219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A23B23"/>
                </a:solidFill>
                <a:latin typeface="+mn-lt"/>
              </a:defRPr>
            </a:lvl1pPr>
          </a:lstStyle>
          <a:p>
            <a:pPr lvl="0"/>
            <a:r>
              <a:rPr lang="en-US"/>
              <a:t>01</a:t>
            </a:r>
          </a:p>
        </p:txBody>
      </p:sp>
    </p:spTree>
    <p:extLst>
      <p:ext uri="{BB962C8B-B14F-4D97-AF65-F5344CB8AC3E}">
        <p14:creationId xmlns:p14="http://schemas.microsoft.com/office/powerpoint/2010/main" val="99989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6D6A3A"/>
                </a:solidFill>
                <a:latin typeface="+mn-lt"/>
              </a:defRPr>
            </a:lvl1pPr>
          </a:lstStyle>
          <a:p>
            <a:pPr lvl="0"/>
            <a:r>
              <a:rPr lang="en-US"/>
              <a:t>02</a:t>
            </a:r>
          </a:p>
        </p:txBody>
      </p:sp>
    </p:spTree>
    <p:extLst>
      <p:ext uri="{BB962C8B-B14F-4D97-AF65-F5344CB8AC3E}">
        <p14:creationId xmlns:p14="http://schemas.microsoft.com/office/powerpoint/2010/main" val="3501078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404F2F"/>
                </a:solidFill>
                <a:latin typeface="+mn-lt"/>
              </a:defRPr>
            </a:lvl1pPr>
          </a:lstStyle>
          <a:p>
            <a:pPr lvl="0"/>
            <a:r>
              <a:rPr lang="en-US"/>
              <a:t>03</a:t>
            </a:r>
          </a:p>
        </p:txBody>
      </p:sp>
    </p:spTree>
    <p:extLst>
      <p:ext uri="{BB962C8B-B14F-4D97-AF65-F5344CB8AC3E}">
        <p14:creationId xmlns:p14="http://schemas.microsoft.com/office/powerpoint/2010/main" val="291351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rgbClr val="E3E2DB"/>
                </a:solidFill>
                <a:latin typeface="+mn-lt"/>
                <a:ea typeface="Quattrocento Sans"/>
                <a:cs typeface="Quattrocento Sans"/>
                <a:sym typeface="Quattrocento Sans"/>
              </a:rPr>
              <a:t>ICONS</a:t>
            </a:r>
            <a:r>
              <a:rPr lang="en-IE" sz="3600" baseline="0">
                <a:solidFill>
                  <a:srgbClr val="E3E2DB"/>
                </a:solidFill>
                <a:latin typeface="+mn-lt"/>
                <a:ea typeface="Quattrocento Sans"/>
                <a:cs typeface="Quattrocento Sans"/>
                <a:sym typeface="Quattrocento Sans"/>
              </a:rPr>
              <a:t> WHICH CAN BE USED WITHIN THE </a:t>
            </a:r>
            <a:r>
              <a:rPr lang="en-IE" sz="3000" b="1" baseline="0">
                <a:solidFill>
                  <a:srgbClr val="E3E2DB"/>
                </a:solidFill>
                <a:latin typeface="+mn-lt"/>
                <a:ea typeface="Quattrocento Sans"/>
                <a:cs typeface="Quattrocento Sans"/>
                <a:sym typeface="Quattrocento Sans"/>
              </a:rPr>
              <a:t>Sustainable </a:t>
            </a:r>
          </a:p>
          <a:p>
            <a:pPr marL="0" lvl="0" indent="0" algn="l" rtl="0">
              <a:spcBef>
                <a:spcPts val="0"/>
              </a:spcBef>
              <a:spcAft>
                <a:spcPts val="0"/>
              </a:spcAft>
              <a:buClr>
                <a:schemeClr val="dk1"/>
              </a:buClr>
              <a:buSzPts val="1100"/>
              <a:buFont typeface="Arial"/>
              <a:buNone/>
            </a:pPr>
            <a:r>
              <a:rPr lang="en-IE" sz="3000" b="1" baseline="0">
                <a:solidFill>
                  <a:srgbClr val="E3E2DB"/>
                </a:solidFill>
                <a:latin typeface="+mn-lt"/>
                <a:ea typeface="Quattrocento Sans"/>
                <a:cs typeface="Quattrocento Sans"/>
                <a:sym typeface="Quattrocento Sans"/>
              </a:rPr>
              <a:t>Smallholders EU</a:t>
            </a:r>
          </a:p>
          <a:p>
            <a:pPr marL="0" lvl="0" indent="0" algn="l" rtl="0">
              <a:spcBef>
                <a:spcPts val="0"/>
              </a:spcBef>
              <a:spcAft>
                <a:spcPts val="0"/>
              </a:spcAft>
              <a:buClr>
                <a:schemeClr val="dk1"/>
              </a:buClr>
              <a:buSzPts val="1100"/>
              <a:buFont typeface="Arial"/>
              <a:buNone/>
            </a:pPr>
            <a:r>
              <a:rPr lang="en-IE" sz="3600" baseline="0">
                <a:solidFill>
                  <a:srgbClr val="E3E2DB"/>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rgbClr val="E3E2DB"/>
                </a:solidFill>
                <a:latin typeface="+mn-lt"/>
                <a:ea typeface="Quattrocento Sans"/>
                <a:cs typeface="Quattrocento Sans"/>
                <a:sym typeface="Quattrocento Sans"/>
              </a:rPr>
              <a:t>Resize them without losing quality.</a:t>
            </a:r>
            <a:r>
              <a:rPr lang="en-IE" sz="2400" i="1" baseline="0">
                <a:solidFill>
                  <a:srgbClr val="E3E2DB"/>
                </a:solidFill>
                <a:latin typeface="+mn-lt"/>
                <a:ea typeface="Quattrocento Sans"/>
                <a:cs typeface="Quattrocento Sans"/>
                <a:sym typeface="Quattrocento Sans"/>
              </a:rPr>
              <a:t> </a:t>
            </a:r>
            <a:r>
              <a:rPr lang="en-IE" sz="2400" i="1">
                <a:solidFill>
                  <a:srgbClr val="E3E2DB"/>
                </a:solidFill>
                <a:latin typeface="+mn-lt"/>
                <a:ea typeface="Quattrocento Sans"/>
                <a:cs typeface="Quattrocento Sans"/>
                <a:sym typeface="Quattrocento Sans"/>
              </a:rPr>
              <a:t> Change line colour, width and style.</a:t>
            </a:r>
            <a:r>
              <a:rPr lang="en-IE" sz="2400" i="1" baseline="0">
                <a:solidFill>
                  <a:srgbClr val="E3E2DB"/>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rgbClr val="E3E2DB"/>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rgbClr val="E3E2DB"/>
                </a:solidFill>
                <a:effectLst/>
                <a:latin typeface="+mn-lt"/>
                <a:ea typeface="+mn-ea"/>
                <a:cs typeface="+mn-cs"/>
              </a:rPr>
              <a:t>*** </a:t>
            </a:r>
            <a:r>
              <a:rPr lang="en-IE" sz="2400" b="1" kern="1200">
                <a:solidFill>
                  <a:srgbClr val="E3E2DB"/>
                </a:solidFill>
                <a:effectLst/>
                <a:latin typeface="+mn-lt"/>
                <a:ea typeface="+mn-ea"/>
                <a:cs typeface="+mn-cs"/>
              </a:rPr>
              <a:t>PLEASE DELETE THIS INSTRUCTION SLIDE BEFORE PRESENTING FINAL PRESENTATION </a:t>
            </a:r>
            <a:r>
              <a:rPr lang="en-IE" sz="2400" kern="1200">
                <a:solidFill>
                  <a:srgbClr val="E3E2DB"/>
                </a:solidFill>
                <a:effectLst/>
                <a:latin typeface="+mn-lt"/>
                <a:ea typeface="+mn-ea"/>
                <a:cs typeface="+mn-cs"/>
              </a:rPr>
              <a:t>*** </a:t>
            </a:r>
            <a:endParaRPr lang="en-US" sz="2400" kern="1200">
              <a:solidFill>
                <a:srgbClr val="E3E2DB"/>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2" name="Picture Placeholder 23">
            <a:extLst>
              <a:ext uri="{FF2B5EF4-FFF2-40B4-BE49-F238E27FC236}">
                <a16:creationId xmlns:a16="http://schemas.microsoft.com/office/drawing/2014/main" id="{2F2018B5-F1BE-404F-AFAA-525BA50BEA62}"/>
              </a:ext>
            </a:extLst>
          </p:cNvPr>
          <p:cNvSpPr>
            <a:spLocks noGrp="1"/>
          </p:cNvSpPr>
          <p:nvPr>
            <p:ph type="pic" sz="quarter" idx="10"/>
          </p:nvPr>
        </p:nvSpPr>
        <p:spPr>
          <a:xfrm>
            <a:off x="1179684" y="2215451"/>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3" name="Picture Placeholder 23">
            <a:extLst>
              <a:ext uri="{FF2B5EF4-FFF2-40B4-BE49-F238E27FC236}">
                <a16:creationId xmlns:a16="http://schemas.microsoft.com/office/drawing/2014/main" id="{5FE3C8CA-A3ED-AA41-8BE0-7F0C69BD9453}"/>
              </a:ext>
            </a:extLst>
          </p:cNvPr>
          <p:cNvSpPr>
            <a:spLocks noGrp="1"/>
          </p:cNvSpPr>
          <p:nvPr>
            <p:ph type="pic" sz="quarter" idx="11"/>
          </p:nvPr>
        </p:nvSpPr>
        <p:spPr>
          <a:xfrm>
            <a:off x="3867471" y="2224844"/>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4" name="Picture Placeholder 23">
            <a:extLst>
              <a:ext uri="{FF2B5EF4-FFF2-40B4-BE49-F238E27FC236}">
                <a16:creationId xmlns:a16="http://schemas.microsoft.com/office/drawing/2014/main" id="{DD0205D3-AEA2-C24C-BB8D-9C90CB8F0153}"/>
              </a:ext>
            </a:extLst>
          </p:cNvPr>
          <p:cNvSpPr>
            <a:spLocks noGrp="1"/>
          </p:cNvSpPr>
          <p:nvPr>
            <p:ph type="pic" sz="quarter" idx="12"/>
          </p:nvPr>
        </p:nvSpPr>
        <p:spPr>
          <a:xfrm>
            <a:off x="6543647" y="2220542"/>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6" name="Picture Placeholder 23">
            <a:extLst>
              <a:ext uri="{FF2B5EF4-FFF2-40B4-BE49-F238E27FC236}">
                <a16:creationId xmlns:a16="http://schemas.microsoft.com/office/drawing/2014/main" id="{809B3A34-62D7-8C46-BC7B-EDD020858883}"/>
              </a:ext>
            </a:extLst>
          </p:cNvPr>
          <p:cNvSpPr>
            <a:spLocks noGrp="1"/>
          </p:cNvSpPr>
          <p:nvPr>
            <p:ph type="pic" sz="quarter" idx="13"/>
          </p:nvPr>
        </p:nvSpPr>
        <p:spPr>
          <a:xfrm>
            <a:off x="9231434" y="2229933"/>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864405" y="4939781"/>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0" name="Text Placeholder 23">
            <a:extLst>
              <a:ext uri="{FF2B5EF4-FFF2-40B4-BE49-F238E27FC236}">
                <a16:creationId xmlns:a16="http://schemas.microsoft.com/office/drawing/2014/main" id="{C384E32A-88AA-324F-8857-D08FCE27D570}"/>
              </a:ext>
            </a:extLst>
          </p:cNvPr>
          <p:cNvSpPr>
            <a:spLocks noGrp="1"/>
          </p:cNvSpPr>
          <p:nvPr>
            <p:ph type="body" sz="quarter" idx="16" hasCustomPrompt="1"/>
          </p:nvPr>
        </p:nvSpPr>
        <p:spPr>
          <a:xfrm>
            <a:off x="864404" y="4408268"/>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5" name="Text Placeholder 17">
            <a:extLst>
              <a:ext uri="{FF2B5EF4-FFF2-40B4-BE49-F238E27FC236}">
                <a16:creationId xmlns:a16="http://schemas.microsoft.com/office/drawing/2014/main" id="{67DB5D44-9FA7-EE43-9A76-1C0C4B54FA8C}"/>
              </a:ext>
            </a:extLst>
          </p:cNvPr>
          <p:cNvSpPr>
            <a:spLocks noGrp="1"/>
          </p:cNvSpPr>
          <p:nvPr>
            <p:ph type="body" sz="quarter" idx="19" hasCustomPrompt="1"/>
          </p:nvPr>
        </p:nvSpPr>
        <p:spPr>
          <a:xfrm>
            <a:off x="3603613" y="4957476"/>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6" name="Text Placeholder 23">
            <a:extLst>
              <a:ext uri="{FF2B5EF4-FFF2-40B4-BE49-F238E27FC236}">
                <a16:creationId xmlns:a16="http://schemas.microsoft.com/office/drawing/2014/main" id="{8554059D-BFCA-B946-9B42-F93718A897F2}"/>
              </a:ext>
            </a:extLst>
          </p:cNvPr>
          <p:cNvSpPr>
            <a:spLocks noGrp="1"/>
          </p:cNvSpPr>
          <p:nvPr>
            <p:ph type="body" sz="quarter" idx="20" hasCustomPrompt="1"/>
          </p:nvPr>
        </p:nvSpPr>
        <p:spPr>
          <a:xfrm>
            <a:off x="3603612" y="4425963"/>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7" name="Text Placeholder 17">
            <a:extLst>
              <a:ext uri="{FF2B5EF4-FFF2-40B4-BE49-F238E27FC236}">
                <a16:creationId xmlns:a16="http://schemas.microsoft.com/office/drawing/2014/main" id="{08F8A712-656F-0345-90EF-85916E9267D4}"/>
              </a:ext>
            </a:extLst>
          </p:cNvPr>
          <p:cNvSpPr>
            <a:spLocks noGrp="1"/>
          </p:cNvSpPr>
          <p:nvPr>
            <p:ph type="body" sz="quarter" idx="21" hasCustomPrompt="1"/>
          </p:nvPr>
        </p:nvSpPr>
        <p:spPr>
          <a:xfrm>
            <a:off x="6298550" y="4928028"/>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8" name="Text Placeholder 23">
            <a:extLst>
              <a:ext uri="{FF2B5EF4-FFF2-40B4-BE49-F238E27FC236}">
                <a16:creationId xmlns:a16="http://schemas.microsoft.com/office/drawing/2014/main" id="{086B79D9-B02D-E74C-B272-A37FDF850128}"/>
              </a:ext>
            </a:extLst>
          </p:cNvPr>
          <p:cNvSpPr>
            <a:spLocks noGrp="1"/>
          </p:cNvSpPr>
          <p:nvPr>
            <p:ph type="body" sz="quarter" idx="22" hasCustomPrompt="1"/>
          </p:nvPr>
        </p:nvSpPr>
        <p:spPr>
          <a:xfrm>
            <a:off x="6298549" y="4396515"/>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9" name="Text Placeholder 17">
            <a:extLst>
              <a:ext uri="{FF2B5EF4-FFF2-40B4-BE49-F238E27FC236}">
                <a16:creationId xmlns:a16="http://schemas.microsoft.com/office/drawing/2014/main" id="{5448CFF2-AFA1-8E47-BE41-163E76D5879A}"/>
              </a:ext>
            </a:extLst>
          </p:cNvPr>
          <p:cNvSpPr>
            <a:spLocks noGrp="1"/>
          </p:cNvSpPr>
          <p:nvPr>
            <p:ph type="body" sz="quarter" idx="23" hasCustomPrompt="1"/>
          </p:nvPr>
        </p:nvSpPr>
        <p:spPr>
          <a:xfrm>
            <a:off x="9037758" y="4945723"/>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Title</a:t>
            </a:r>
            <a:endParaRPr lang="en-US"/>
          </a:p>
          <a:p>
            <a:pPr lvl="0"/>
            <a:endParaRPr lang="en-US"/>
          </a:p>
        </p:txBody>
      </p:sp>
      <p:sp>
        <p:nvSpPr>
          <p:cNvPr id="30" name="Text Placeholder 23">
            <a:extLst>
              <a:ext uri="{FF2B5EF4-FFF2-40B4-BE49-F238E27FC236}">
                <a16:creationId xmlns:a16="http://schemas.microsoft.com/office/drawing/2014/main" id="{985C66A8-D3F2-2A4E-AA1F-585A58A4804E}"/>
              </a:ext>
            </a:extLst>
          </p:cNvPr>
          <p:cNvSpPr>
            <a:spLocks noGrp="1"/>
          </p:cNvSpPr>
          <p:nvPr>
            <p:ph type="body" sz="quarter" idx="24" hasCustomPrompt="1"/>
          </p:nvPr>
        </p:nvSpPr>
        <p:spPr>
          <a:xfrm>
            <a:off x="9037757" y="4414210"/>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0372" y="1943782"/>
            <a:ext cx="2222500" cy="2286000"/>
          </a:xfrm>
          <a:prstGeom prst="rect">
            <a:avLst/>
          </a:prstGeom>
        </p:spPr>
      </p:pic>
      <p:pic>
        <p:nvPicPr>
          <p:cNvPr id="33" name="Picture 32">
            <a:extLst>
              <a:ext uri="{FF2B5EF4-FFF2-40B4-BE49-F238E27FC236}">
                <a16:creationId xmlns:a16="http://schemas.microsoft.com/office/drawing/2014/main" id="{EA61A521-3772-C44D-90AC-C96F9024AE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4575661">
            <a:off x="3607311" y="1943782"/>
            <a:ext cx="2222500" cy="2286000"/>
          </a:xfrm>
          <a:prstGeom prst="rect">
            <a:avLst/>
          </a:prstGeom>
        </p:spPr>
      </p:pic>
      <p:pic>
        <p:nvPicPr>
          <p:cNvPr id="34" name="Picture 33">
            <a:extLst>
              <a:ext uri="{FF2B5EF4-FFF2-40B4-BE49-F238E27FC236}">
                <a16:creationId xmlns:a16="http://schemas.microsoft.com/office/drawing/2014/main" id="{740658EF-9D71-A84F-829E-6B6EBC3A00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0072618">
            <a:off x="6284250" y="1930530"/>
            <a:ext cx="2222500" cy="2286000"/>
          </a:xfrm>
          <a:prstGeom prst="rect">
            <a:avLst/>
          </a:prstGeom>
        </p:spPr>
      </p:pic>
      <p:pic>
        <p:nvPicPr>
          <p:cNvPr id="35" name="Picture 34">
            <a:extLst>
              <a:ext uri="{FF2B5EF4-FFF2-40B4-BE49-F238E27FC236}">
                <a16:creationId xmlns:a16="http://schemas.microsoft.com/office/drawing/2014/main" id="{ECBABE38-F211-224D-988D-2679F638CE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3476303">
            <a:off x="8987693" y="1943781"/>
            <a:ext cx="2222500" cy="2286000"/>
          </a:xfrm>
          <a:prstGeom prst="rect">
            <a:avLst/>
          </a:prstGeom>
        </p:spPr>
      </p:pic>
    </p:spTree>
    <p:extLst>
      <p:ext uri="{BB962C8B-B14F-4D97-AF65-F5344CB8AC3E}">
        <p14:creationId xmlns:p14="http://schemas.microsoft.com/office/powerpoint/2010/main" val="130814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A23B23"/>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6D6A3A"/>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257630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404F2F"/>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3269702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A23B23"/>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6D6A3A"/>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525410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404F2F"/>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239076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6A58A-3726-C742-8B8D-955C628F40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43847" y="1677930"/>
            <a:ext cx="1675370" cy="1738763"/>
          </a:xfrm>
          <a:prstGeom prst="rect">
            <a:avLst/>
          </a:prstGeom>
        </p:spPr>
      </p:pic>
      <p:pic>
        <p:nvPicPr>
          <p:cNvPr id="6" name="Picture 5">
            <a:extLst>
              <a:ext uri="{FF2B5EF4-FFF2-40B4-BE49-F238E27FC236}">
                <a16:creationId xmlns:a16="http://schemas.microsoft.com/office/drawing/2014/main" id="{25666FFB-F398-C249-BDF8-396C0EAA9D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23808" y="1690237"/>
            <a:ext cx="1675370" cy="1738762"/>
          </a:xfrm>
          <a:prstGeom prst="rect">
            <a:avLst/>
          </a:prstGeom>
        </p:spPr>
      </p:pic>
      <p:pic>
        <p:nvPicPr>
          <p:cNvPr id="5" name="Picture 4">
            <a:extLst>
              <a:ext uri="{FF2B5EF4-FFF2-40B4-BE49-F238E27FC236}">
                <a16:creationId xmlns:a16="http://schemas.microsoft.com/office/drawing/2014/main" id="{2BECAA8B-82CE-2342-849B-D3D6287893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963774" y="1703490"/>
            <a:ext cx="1675370" cy="1738762"/>
          </a:xfrm>
          <a:prstGeom prst="rect">
            <a:avLst/>
          </a:prstGeom>
        </p:spPr>
      </p:pic>
      <p:sp>
        <p:nvSpPr>
          <p:cNvPr id="24" name="Rectangle 23">
            <a:extLst>
              <a:ext uri="{FF2B5EF4-FFF2-40B4-BE49-F238E27FC236}">
                <a16:creationId xmlns:a16="http://schemas.microsoft.com/office/drawing/2014/main" id="{EEBD70F8-2F74-8248-9A37-E09EFB89D78D}"/>
              </a:ext>
            </a:extLst>
          </p:cNvPr>
          <p:cNvSpPr/>
          <p:nvPr userDrawn="1"/>
        </p:nvSpPr>
        <p:spPr>
          <a:xfrm>
            <a:off x="1269817" y="3811727"/>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5" name="Text Placeholder 25"/>
          <p:cNvSpPr>
            <a:spLocks noGrp="1"/>
          </p:cNvSpPr>
          <p:nvPr>
            <p:ph type="body" sz="quarter" idx="16" hasCustomPrompt="1"/>
          </p:nvPr>
        </p:nvSpPr>
        <p:spPr>
          <a:xfrm>
            <a:off x="1963774" y="3885972"/>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22" name="Text Placeholder 23">
            <a:extLst>
              <a:ext uri="{FF2B5EF4-FFF2-40B4-BE49-F238E27FC236}">
                <a16:creationId xmlns:a16="http://schemas.microsoft.com/office/drawing/2014/main" id="{4A4F8B45-2C62-9448-B270-D183787915E6}"/>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54" name="Text Placeholder 25"/>
          <p:cNvSpPr>
            <a:spLocks noGrp="1"/>
          </p:cNvSpPr>
          <p:nvPr>
            <p:ph type="body" sz="quarter" idx="15" hasCustomPrompt="1"/>
          </p:nvPr>
        </p:nvSpPr>
        <p:spPr>
          <a:xfrm>
            <a:off x="2384601" y="2212261"/>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5" name="TextBox 24">
            <a:extLst>
              <a:ext uri="{FF2B5EF4-FFF2-40B4-BE49-F238E27FC236}">
                <a16:creationId xmlns:a16="http://schemas.microsoft.com/office/drawing/2014/main" id="{FE57A767-04F4-6848-9360-5E4CD14D0C31}"/>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6388D06-054E-0D4D-86F8-CE867ECDC8D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1" name="Picture 40">
            <a:extLst>
              <a:ext uri="{FF2B5EF4-FFF2-40B4-BE49-F238E27FC236}">
                <a16:creationId xmlns:a16="http://schemas.microsoft.com/office/drawing/2014/main" id="{72108343-A22A-AC4B-B170-739002A2416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42" name="Rectangle 41">
            <a:extLst>
              <a:ext uri="{FF2B5EF4-FFF2-40B4-BE49-F238E27FC236}">
                <a16:creationId xmlns:a16="http://schemas.microsoft.com/office/drawing/2014/main" id="{5685FF61-82F4-4741-9ACE-0C15B9338BF5}"/>
              </a:ext>
            </a:extLst>
          </p:cNvPr>
          <p:cNvSpPr/>
          <p:nvPr userDrawn="1"/>
        </p:nvSpPr>
        <p:spPr>
          <a:xfrm>
            <a:off x="452985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3" name="Text Placeholder 25">
            <a:extLst>
              <a:ext uri="{FF2B5EF4-FFF2-40B4-BE49-F238E27FC236}">
                <a16:creationId xmlns:a16="http://schemas.microsoft.com/office/drawing/2014/main" id="{3362767B-6703-4C43-9536-38C1789C0283}"/>
              </a:ext>
            </a:extLst>
          </p:cNvPr>
          <p:cNvSpPr>
            <a:spLocks noGrp="1"/>
          </p:cNvSpPr>
          <p:nvPr>
            <p:ph type="body" sz="quarter" idx="29" hasCustomPrompt="1"/>
          </p:nvPr>
        </p:nvSpPr>
        <p:spPr>
          <a:xfrm>
            <a:off x="522380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45" name="Text Placeholder 25">
            <a:extLst>
              <a:ext uri="{FF2B5EF4-FFF2-40B4-BE49-F238E27FC236}">
                <a16:creationId xmlns:a16="http://schemas.microsoft.com/office/drawing/2014/main" id="{BA6BA4FF-20BE-3F49-A33A-345ADCC6968D}"/>
              </a:ext>
            </a:extLst>
          </p:cNvPr>
          <p:cNvSpPr>
            <a:spLocks noGrp="1"/>
          </p:cNvSpPr>
          <p:nvPr>
            <p:ph type="body" sz="quarter" idx="30" hasCustomPrompt="1"/>
          </p:nvPr>
        </p:nvSpPr>
        <p:spPr>
          <a:xfrm>
            <a:off x="564463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46" name="Rectangle 45">
            <a:extLst>
              <a:ext uri="{FF2B5EF4-FFF2-40B4-BE49-F238E27FC236}">
                <a16:creationId xmlns:a16="http://schemas.microsoft.com/office/drawing/2014/main" id="{A4E24E56-7BD8-8E48-B7D4-A0B80459DA6E}"/>
              </a:ext>
            </a:extLst>
          </p:cNvPr>
          <p:cNvSpPr/>
          <p:nvPr userDrawn="1"/>
        </p:nvSpPr>
        <p:spPr>
          <a:xfrm>
            <a:off x="776338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7" name="Text Placeholder 25">
            <a:extLst>
              <a:ext uri="{FF2B5EF4-FFF2-40B4-BE49-F238E27FC236}">
                <a16:creationId xmlns:a16="http://schemas.microsoft.com/office/drawing/2014/main" id="{730227C3-03E5-D443-837D-81FCF4E781EF}"/>
              </a:ext>
            </a:extLst>
          </p:cNvPr>
          <p:cNvSpPr>
            <a:spLocks noGrp="1"/>
          </p:cNvSpPr>
          <p:nvPr>
            <p:ph type="body" sz="quarter" idx="31" hasCustomPrompt="1"/>
          </p:nvPr>
        </p:nvSpPr>
        <p:spPr>
          <a:xfrm>
            <a:off x="845733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49" name="Text Placeholder 25">
            <a:extLst>
              <a:ext uri="{FF2B5EF4-FFF2-40B4-BE49-F238E27FC236}">
                <a16:creationId xmlns:a16="http://schemas.microsoft.com/office/drawing/2014/main" id="{FF028C67-9615-574C-B510-F89585C73DB1}"/>
              </a:ext>
            </a:extLst>
          </p:cNvPr>
          <p:cNvSpPr>
            <a:spLocks noGrp="1"/>
          </p:cNvSpPr>
          <p:nvPr>
            <p:ph type="body" sz="quarter" idx="32" hasCustomPrompt="1"/>
          </p:nvPr>
        </p:nvSpPr>
        <p:spPr>
          <a:xfrm>
            <a:off x="887816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Tree>
    <p:extLst>
      <p:ext uri="{BB962C8B-B14F-4D97-AF65-F5344CB8AC3E}">
        <p14:creationId xmlns:p14="http://schemas.microsoft.com/office/powerpoint/2010/main" val="1529164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AB7F17-E7CC-E940-B9CF-F9DA9FC31B7E}"/>
              </a:ext>
            </a:extLst>
          </p:cNvPr>
          <p:cNvSpPr/>
          <p:nvPr userDrawn="1"/>
        </p:nvSpPr>
        <p:spPr>
          <a:xfrm>
            <a:off x="0" y="1245147"/>
            <a:ext cx="12192000" cy="5612853"/>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4441458"/>
          </a:xfrm>
        </p:spPr>
        <p:txBody>
          <a:bodyPr>
            <a:noAutofit/>
          </a:bodyPr>
          <a:lstStyle>
            <a:lvl1pPr marL="0" indent="0" algn="ctr">
              <a:buNone/>
              <a:defRPr sz="30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6361734" cy="914202"/>
          </a:xfrm>
          <a:noFill/>
        </p:spPr>
        <p:txBody>
          <a:bodyPr>
            <a:normAutofit/>
          </a:bodyPr>
          <a:lstStyle>
            <a:lvl1pPr marL="0" indent="0" algn="ctr">
              <a:buNone/>
              <a:defRPr sz="3600" b="0">
                <a:solidFill>
                  <a:srgbClr val="6D6A3A"/>
                </a:solidFill>
                <a:latin typeface="+mn-lt"/>
              </a:defRPr>
            </a:lvl1pPr>
          </a:lstStyle>
          <a:p>
            <a:pPr lvl="0"/>
            <a:r>
              <a:rPr lang="en-US"/>
              <a:t>Laptop Preview</a:t>
            </a:r>
          </a:p>
        </p:txBody>
      </p:sp>
      <p:sp>
        <p:nvSpPr>
          <p:cNvPr id="13" name="TextBox 12">
            <a:extLst>
              <a:ext uri="{FF2B5EF4-FFF2-40B4-BE49-F238E27FC236}">
                <a16:creationId xmlns:a16="http://schemas.microsoft.com/office/drawing/2014/main" id="{5362853E-BA20-BB42-8EDD-BA26E269BB53}"/>
              </a:ext>
            </a:extLst>
          </p:cNvPr>
          <p:cNvSpPr txBox="1"/>
          <p:nvPr userDrawn="1"/>
        </p:nvSpPr>
        <p:spPr>
          <a:xfrm>
            <a:off x="927263"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DBD2DC8B-88B3-5A43-8C49-019A790077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51971" y="6413660"/>
            <a:ext cx="441158" cy="441158"/>
          </a:xfrm>
          <a:prstGeom prst="rect">
            <a:avLst/>
          </a:prstGeom>
        </p:spPr>
      </p:pic>
      <p:pic>
        <p:nvPicPr>
          <p:cNvPr id="19" name="Picture 18">
            <a:extLst>
              <a:ext uri="{FF2B5EF4-FFF2-40B4-BE49-F238E27FC236}">
                <a16:creationId xmlns:a16="http://schemas.microsoft.com/office/drawing/2014/main" id="{E9FD8D32-FEAE-5E4B-B368-DB32B420C7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4783661" y="6416842"/>
            <a:ext cx="441158" cy="441158"/>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F8FE0-2E41-8848-9DEA-D02E147BD21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7937" y="-38373"/>
            <a:ext cx="12327875" cy="696283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3774535" y="3090316"/>
            <a:ext cx="4642930" cy="697353"/>
          </a:xfrm>
        </p:spPr>
        <p:txBody>
          <a:bodyPr>
            <a:noAutofit/>
          </a:bodyPr>
          <a:lstStyle>
            <a:lvl1pPr marL="0" indent="0" algn="ctr">
              <a:buNone/>
              <a:defRPr sz="5400" b="1" baseline="0">
                <a:solidFill>
                  <a:srgbClr val="A23B23"/>
                </a:solidFill>
                <a:latin typeface="+mn-lt"/>
              </a:defRPr>
            </a:lvl1pPr>
          </a:lstStyle>
          <a:p>
            <a:pPr lvl="0"/>
            <a:r>
              <a:rPr lang="en-US"/>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3774535" y="3818948"/>
            <a:ext cx="4642930" cy="697353"/>
          </a:xfrm>
        </p:spPr>
        <p:txBody>
          <a:bodyPr>
            <a:normAutofit/>
          </a:bodyPr>
          <a:lstStyle>
            <a:lvl1pPr marL="0" indent="0" algn="ctr">
              <a:buNone/>
              <a:defRPr sz="3600">
                <a:solidFill>
                  <a:srgbClr val="60220F"/>
                </a:solidFill>
                <a:latin typeface="+mn-lt"/>
              </a:defRPr>
            </a:lvl1pPr>
          </a:lstStyle>
          <a:p>
            <a:pPr lvl="0"/>
            <a:r>
              <a:rPr lang="en-US"/>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246398" y="0"/>
            <a:ext cx="3699204" cy="2457421"/>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4"/>
          <a:stretch>
            <a:fillRect/>
          </a:stretch>
        </p:blipFill>
        <p:spPr>
          <a:xfrm>
            <a:off x="338141" y="6220971"/>
            <a:ext cx="1840921" cy="411785"/>
          </a:xfrm>
          <a:prstGeom prst="rect">
            <a:avLst/>
          </a:prstGeom>
        </p:spPr>
      </p:pic>
      <p:pic>
        <p:nvPicPr>
          <p:cNvPr id="7" name="Picture 6">
            <a:extLst>
              <a:ext uri="{FF2B5EF4-FFF2-40B4-BE49-F238E27FC236}">
                <a16:creationId xmlns:a16="http://schemas.microsoft.com/office/drawing/2014/main" id="{8AF30132-7C74-314F-9BCC-4ABC0ABC80A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562450" y="246729"/>
            <a:ext cx="2629550" cy="357221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719718-539F-4141-8997-A986D42A827E}"/>
              </a:ext>
            </a:extLst>
          </p:cNvPr>
          <p:cNvSpPr/>
          <p:nvPr userDrawn="1"/>
        </p:nvSpPr>
        <p:spPr>
          <a:xfrm>
            <a:off x="0" y="2335213"/>
            <a:ext cx="12192000" cy="452278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a:t>Click here to add photo</a:t>
            </a:r>
          </a:p>
        </p:txBody>
      </p:sp>
      <p:sp>
        <p:nvSpPr>
          <p:cNvPr id="17" name="Text Placeholder 23">
            <a:extLst>
              <a:ext uri="{FF2B5EF4-FFF2-40B4-BE49-F238E27FC236}">
                <a16:creationId xmlns:a16="http://schemas.microsoft.com/office/drawing/2014/main" id="{19DAFAB6-71BC-4C42-87B5-F270377AF08B}"/>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404F2F"/>
                </a:solidFill>
                <a:latin typeface="+mn-lt"/>
              </a:defRPr>
            </a:lvl1pPr>
          </a:lstStyle>
          <a:p>
            <a:pPr lvl="0"/>
            <a:r>
              <a:rPr lang="en-US"/>
              <a:t>Mobile Preview</a:t>
            </a:r>
          </a:p>
        </p:txBody>
      </p:sp>
      <p:sp>
        <p:nvSpPr>
          <p:cNvPr id="18" name="TextBox 17">
            <a:extLst>
              <a:ext uri="{FF2B5EF4-FFF2-40B4-BE49-F238E27FC236}">
                <a16:creationId xmlns:a16="http://schemas.microsoft.com/office/drawing/2014/main" id="{6EFD1175-6283-2541-BB5B-193A18264CC9}"/>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659659F-C533-1B40-8A77-8C11744414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0" name="Picture 19">
            <a:extLst>
              <a:ext uri="{FF2B5EF4-FFF2-40B4-BE49-F238E27FC236}">
                <a16:creationId xmlns:a16="http://schemas.microsoft.com/office/drawing/2014/main" id="{E77EFAB7-C84C-4240-B7C0-3F94C2921D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Phone with 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719718-539F-4141-8997-A986D42A827E}"/>
              </a:ext>
            </a:extLst>
          </p:cNvPr>
          <p:cNvSpPr/>
          <p:nvPr userDrawn="1"/>
        </p:nvSpPr>
        <p:spPr>
          <a:xfrm>
            <a:off x="0" y="2335213"/>
            <a:ext cx="12192000" cy="452278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425" t="-1173" r="6562" b="12394"/>
          <a:stretch/>
        </p:blipFill>
        <p:spPr>
          <a:xfrm rot="5400000">
            <a:off x="4671501" y="2714514"/>
            <a:ext cx="9742714" cy="5502729"/>
          </a:xfrm>
          <a:prstGeom prst="rect">
            <a:avLst/>
          </a:prstGeom>
        </p:spPr>
      </p:pic>
      <p:sp>
        <p:nvSpPr>
          <p:cNvPr id="17" name="Text Placeholder 23">
            <a:extLst>
              <a:ext uri="{FF2B5EF4-FFF2-40B4-BE49-F238E27FC236}">
                <a16:creationId xmlns:a16="http://schemas.microsoft.com/office/drawing/2014/main" id="{19DAFAB6-71BC-4C42-87B5-F270377AF08B}"/>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404F2F"/>
                </a:solidFill>
                <a:latin typeface="+mn-lt"/>
              </a:defRPr>
            </a:lvl1pPr>
          </a:lstStyle>
          <a:p>
            <a:pPr lvl="0"/>
            <a:r>
              <a:rPr lang="en-US"/>
              <a:t>Mobile Preview</a:t>
            </a:r>
          </a:p>
        </p:txBody>
      </p:sp>
      <p:sp>
        <p:nvSpPr>
          <p:cNvPr id="18" name="TextBox 17">
            <a:extLst>
              <a:ext uri="{FF2B5EF4-FFF2-40B4-BE49-F238E27FC236}">
                <a16:creationId xmlns:a16="http://schemas.microsoft.com/office/drawing/2014/main" id="{6EFD1175-6283-2541-BB5B-193A18264CC9}"/>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659659F-C533-1B40-8A77-8C11744414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0" name="Picture 19">
            <a:extLst>
              <a:ext uri="{FF2B5EF4-FFF2-40B4-BE49-F238E27FC236}">
                <a16:creationId xmlns:a16="http://schemas.microsoft.com/office/drawing/2014/main" id="{E77EFAB7-C84C-4240-B7C0-3F94C2921D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135377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hone with 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719718-539F-4141-8997-A986D42A827E}"/>
              </a:ext>
            </a:extLst>
          </p:cNvPr>
          <p:cNvSpPr/>
          <p:nvPr userDrawn="1"/>
        </p:nvSpPr>
        <p:spPr>
          <a:xfrm>
            <a:off x="0" y="2335213"/>
            <a:ext cx="12192000" cy="452278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425" t="-1173" r="6562" b="12394"/>
          <a:stretch/>
        </p:blipFill>
        <p:spPr>
          <a:xfrm>
            <a:off x="5601089" y="184524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6853621" y="283933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a:t>Click here to add photo</a:t>
            </a:r>
          </a:p>
        </p:txBody>
      </p:sp>
      <p:sp>
        <p:nvSpPr>
          <p:cNvPr id="17" name="Text Placeholder 23">
            <a:extLst>
              <a:ext uri="{FF2B5EF4-FFF2-40B4-BE49-F238E27FC236}">
                <a16:creationId xmlns:a16="http://schemas.microsoft.com/office/drawing/2014/main" id="{19DAFAB6-71BC-4C42-87B5-F270377AF08B}"/>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404F2F"/>
                </a:solidFill>
                <a:latin typeface="+mn-lt"/>
              </a:defRPr>
            </a:lvl1pPr>
          </a:lstStyle>
          <a:p>
            <a:pPr lvl="0"/>
            <a:r>
              <a:rPr lang="en-US"/>
              <a:t>Mobile Preview</a:t>
            </a:r>
          </a:p>
        </p:txBody>
      </p:sp>
      <p:sp>
        <p:nvSpPr>
          <p:cNvPr id="18" name="TextBox 17">
            <a:extLst>
              <a:ext uri="{FF2B5EF4-FFF2-40B4-BE49-F238E27FC236}">
                <a16:creationId xmlns:a16="http://schemas.microsoft.com/office/drawing/2014/main" id="{6EFD1175-6283-2541-BB5B-193A18264CC9}"/>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659659F-C533-1B40-8A77-8C11744414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0" name="Picture 19">
            <a:extLst>
              <a:ext uri="{FF2B5EF4-FFF2-40B4-BE49-F238E27FC236}">
                <a16:creationId xmlns:a16="http://schemas.microsoft.com/office/drawing/2014/main" id="{E77EFAB7-C84C-4240-B7C0-3F94C2921D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3685652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4436620" y="3403208"/>
            <a:ext cx="2812464" cy="323455"/>
          </a:xfrm>
        </p:spPr>
        <p:txBody>
          <a:bodyPr anchor="t">
            <a:normAutofit/>
          </a:bodyPr>
          <a:lstStyle>
            <a:lvl1pPr marL="0" indent="0" algn="ctr">
              <a:buNone/>
              <a:defRPr sz="1600">
                <a:solidFill>
                  <a:srgbClr val="6D6A3A"/>
                </a:solidFill>
              </a:defRPr>
            </a:lvl1pPr>
          </a:lstStyle>
          <a:p>
            <a:pPr lvl="0"/>
            <a:r>
              <a:rPr lang="en-US"/>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4436620" y="4180836"/>
            <a:ext cx="2812464" cy="323455"/>
          </a:xfrm>
        </p:spPr>
        <p:txBody>
          <a:bodyPr anchor="t">
            <a:normAutofit/>
          </a:bodyPr>
          <a:lstStyle>
            <a:lvl1pPr marL="0" indent="0" algn="ctr">
              <a:buNone/>
              <a:defRPr sz="1600">
                <a:solidFill>
                  <a:srgbClr val="6D6A3A"/>
                </a:solidFill>
              </a:defRPr>
            </a:lvl1pPr>
          </a:lstStyle>
          <a:p>
            <a:pPr lvl="0"/>
            <a:r>
              <a:rPr lang="en-US"/>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a:t>Text 1</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a:solidFill>
                <a:srgbClr val="414042"/>
              </a:solidFill>
              <a:effectLst/>
              <a:ea typeface="Calibri" panose="020F0502020204030204" pitchFamily="34" charset="0"/>
              <a:cs typeface="Times New Roman" panose="02020603050405020304" pitchFamily="18" charset="0"/>
            </a:endParaRPr>
          </a:p>
          <a:p>
            <a:pPr algn="ctr"/>
            <a:r>
              <a:rPr lang="en-US" sz="800">
                <a:solidFill>
                  <a:srgbClr val="414042"/>
                </a:solidFill>
                <a:effectLst/>
                <a:ea typeface="Calibri" panose="020F0502020204030204" pitchFamily="34" charset="0"/>
                <a:cs typeface="Times New Roman" panose="02020603050405020304" pitchFamily="18" charset="0"/>
              </a:rPr>
              <a:t> </a:t>
            </a:r>
            <a:endParaRPr lang="en-IE" sz="110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a:t>Thank You</a:t>
            </a:r>
          </a:p>
        </p:txBody>
      </p:sp>
      <p:pic>
        <p:nvPicPr>
          <p:cNvPr id="3" name="Picture 2">
            <a:extLst>
              <a:ext uri="{FF2B5EF4-FFF2-40B4-BE49-F238E27FC236}">
                <a16:creationId xmlns:a16="http://schemas.microsoft.com/office/drawing/2014/main" id="{7335EBEC-775B-464C-BD34-9824E3DE74B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85783" y="2917306"/>
            <a:ext cx="249109" cy="332145"/>
          </a:xfrm>
          <a:prstGeom prst="rect">
            <a:avLst/>
          </a:prstGeom>
        </p:spPr>
      </p:pic>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639651" y="4552696"/>
            <a:ext cx="341372" cy="341372"/>
          </a:xfrm>
          <a:prstGeom prst="rect">
            <a:avLst/>
          </a:prstGeom>
        </p:spPr>
      </p:pic>
      <p:pic>
        <p:nvPicPr>
          <p:cNvPr id="6" name="Picture 5">
            <a:extLst>
              <a:ext uri="{FF2B5EF4-FFF2-40B4-BE49-F238E27FC236}">
                <a16:creationId xmlns:a16="http://schemas.microsoft.com/office/drawing/2014/main" id="{F38FB7BA-5944-0743-ACBD-9D1ECB82DF6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662717" y="3799584"/>
            <a:ext cx="295241" cy="202978"/>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7"/>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6D6A3A"/>
                </a:solidFill>
                <a:latin typeface="+mn-lt"/>
              </a:defRPr>
            </a:lvl1pPr>
          </a:lstStyle>
          <a:p>
            <a:pPr lvl="0"/>
            <a:r>
              <a:rPr lang="en-US"/>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60220F"/>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a:t>1</a:t>
            </a:r>
          </a:p>
        </p:txBody>
      </p:sp>
      <p:pic>
        <p:nvPicPr>
          <p:cNvPr id="10" name="Picture 9">
            <a:extLst>
              <a:ext uri="{FF2B5EF4-FFF2-40B4-BE49-F238E27FC236}">
                <a16:creationId xmlns:a16="http://schemas.microsoft.com/office/drawing/2014/main" id="{9AD72A0D-16E8-C6B5-50DC-C1B756D7BD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38932" y="178545"/>
            <a:ext cx="1616007" cy="1662179"/>
          </a:xfrm>
          <a:prstGeom prst="rect">
            <a:avLst/>
          </a:prstGeom>
        </p:spPr>
      </p:pic>
      <p:pic>
        <p:nvPicPr>
          <p:cNvPr id="11" name="Picture 10">
            <a:extLst>
              <a:ext uri="{FF2B5EF4-FFF2-40B4-BE49-F238E27FC236}">
                <a16:creationId xmlns:a16="http://schemas.microsoft.com/office/drawing/2014/main" id="{37712363-36DF-C48B-0BD3-AD8FE5C0EFD4}"/>
              </a:ext>
            </a:extLst>
          </p:cNvPr>
          <p:cNvPicPr>
            <a:picLocks noChangeAspect="1"/>
          </p:cNvPicPr>
          <p:nvPr userDrawn="1"/>
        </p:nvPicPr>
        <p:blipFill>
          <a:blip r:embed="rId3"/>
          <a:stretch>
            <a:fillRect/>
          </a:stretch>
        </p:blipFill>
        <p:spPr>
          <a:xfrm>
            <a:off x="-1" y="4956756"/>
            <a:ext cx="1872867" cy="1901244"/>
          </a:xfrm>
          <a:prstGeom prst="rect">
            <a:avLst/>
          </a:prstGeom>
        </p:spPr>
      </p:pic>
      <p:graphicFrame>
        <p:nvGraphicFramePr>
          <p:cNvPr id="2" name="Object 1">
            <a:extLst>
              <a:ext uri="{FF2B5EF4-FFF2-40B4-BE49-F238E27FC236}">
                <a16:creationId xmlns:a16="http://schemas.microsoft.com/office/drawing/2014/main" id="{BBBF5FF7-2C00-4C6F-55DC-2DE851AF9E5C}"/>
              </a:ext>
            </a:extLst>
          </p:cNvPr>
          <p:cNvGraphicFramePr>
            <a:graphicFrameLocks noChangeAspect="1"/>
          </p:cNvGraphicFramePr>
          <p:nvPr userDrawn="1">
            <p:extLst>
              <p:ext uri="{D42A27DB-BD31-4B8C-83A1-F6EECF244321}">
                <p14:modId xmlns:p14="http://schemas.microsoft.com/office/powerpoint/2010/main" val="42843164"/>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BBBF5FF7-2C00-4C6F-55DC-2DE851AF9E5C}"/>
                          </a:ext>
                        </a:extLst>
                      </p:cNvPr>
                      <p:cNvPicPr/>
                      <p:nvPr/>
                    </p:nvPicPr>
                    <p:blipFill/>
                    <p:spPr>
                      <a:xfrm>
                        <a:off x="2032000" y="719138"/>
                        <a:ext cx="8128000" cy="5418137"/>
                      </a:xfrm>
                      <a:prstGeom prst="rect">
                        <a:avLst/>
                      </a:prstGeom>
                    </p:spPr>
                  </p:pic>
                </p:oleObj>
              </mc:Fallback>
            </mc:AlternateContent>
          </a:graphicData>
        </a:graphic>
      </p:graphicFrame>
    </p:spTree>
    <p:extLst>
      <p:ext uri="{BB962C8B-B14F-4D97-AF65-F5344CB8AC3E}">
        <p14:creationId xmlns:p14="http://schemas.microsoft.com/office/powerpoint/2010/main" val="626135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6672158"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6672159" y="0"/>
            <a:ext cx="5519840"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5814876" cy="3843867"/>
          </a:xfrm>
          <a:noFill/>
        </p:spPr>
        <p:txBody>
          <a:bodyPr>
            <a:normAutofit/>
          </a:bodyPr>
          <a:lstStyle>
            <a:lvl1pPr marL="0" indent="0" algn="ctr">
              <a:buNone/>
              <a:defRPr sz="2400" b="1">
                <a:solidFill>
                  <a:srgbClr val="A23B23"/>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4517086"/>
            <a:ext cx="4200266"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274569"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0281"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4155577" y="6415251"/>
            <a:ext cx="441158" cy="441158"/>
          </a:xfrm>
          <a:prstGeom prst="rect">
            <a:avLst/>
          </a:prstGeom>
        </p:spPr>
      </p:pic>
    </p:spTree>
    <p:extLst>
      <p:ext uri="{BB962C8B-B14F-4D97-AF65-F5344CB8AC3E}">
        <p14:creationId xmlns:p14="http://schemas.microsoft.com/office/powerpoint/2010/main" val="4226239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dirty="0"/>
              <a:t>www.small-holders.eu</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414042"/>
              </a:solidFill>
              <a:effectLst/>
              <a:ea typeface="Calibri" panose="020F0502020204030204" pitchFamily="34" charset="0"/>
              <a:cs typeface="Times New Roman" panose="02020603050405020304" pitchFamily="18" charset="0"/>
            </a:endParaRPr>
          </a:p>
          <a:p>
            <a:pPr algn="ctr"/>
            <a:r>
              <a:rPr lang="en-US" sz="800" dirty="0">
                <a:solidFill>
                  <a:srgbClr val="414042"/>
                </a:solidFill>
                <a:effectLst/>
                <a:ea typeface="Calibri" panose="020F0502020204030204" pitchFamily="34" charset="0"/>
                <a:cs typeface="Times New Roman" panose="02020603050405020304" pitchFamily="18" charset="0"/>
              </a:rPr>
              <a:t> </a:t>
            </a:r>
            <a:endParaRPr lang="en-IE" sz="1100" dirty="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dirty="0"/>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dirty="0"/>
              <a:t>Thank You</a:t>
            </a:r>
          </a:p>
        </p:txBody>
      </p:sp>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39651" y="4552696"/>
            <a:ext cx="341372" cy="341372"/>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5"/>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3749480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A1792-1F1E-1E48-874D-FD908AEA7AB3}"/>
              </a:ext>
            </a:extLst>
          </p:cNvPr>
          <p:cNvPicPr>
            <a:picLocks noChangeAspect="1"/>
          </p:cNvPicPr>
          <p:nvPr userDrawn="1"/>
        </p:nvPicPr>
        <p:blipFill>
          <a:blip r:embed="rId2"/>
          <a:stretch>
            <a:fillRect/>
          </a:stretch>
        </p:blipFill>
        <p:spPr>
          <a:xfrm>
            <a:off x="0" y="5514026"/>
            <a:ext cx="1872867" cy="1901244"/>
          </a:xfrm>
          <a:prstGeom prst="rect">
            <a:avLst/>
          </a:prstGeom>
        </p:spPr>
      </p:pic>
      <p:sp>
        <p:nvSpPr>
          <p:cNvPr id="10" name="TextBox 9">
            <a:extLst>
              <a:ext uri="{FF2B5EF4-FFF2-40B4-BE49-F238E27FC236}">
                <a16:creationId xmlns:a16="http://schemas.microsoft.com/office/drawing/2014/main" id="{6F5E91B6-3403-7E40-919D-CCD57C73FD4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sp>
        <p:nvSpPr>
          <p:cNvPr id="7" name="Text Placeholder 25">
            <a:extLst>
              <a:ext uri="{FF2B5EF4-FFF2-40B4-BE49-F238E27FC236}">
                <a16:creationId xmlns:a16="http://schemas.microsoft.com/office/drawing/2014/main" id="{676CC838-13B7-FF4B-8221-67FEC196447C}"/>
              </a:ext>
            </a:extLst>
          </p:cNvPr>
          <p:cNvSpPr>
            <a:spLocks noGrp="1"/>
          </p:cNvSpPr>
          <p:nvPr>
            <p:ph type="body" sz="quarter" idx="15" hasCustomPrompt="1"/>
          </p:nvPr>
        </p:nvSpPr>
        <p:spPr>
          <a:xfrm>
            <a:off x="6330341" y="574617"/>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1</a:t>
            </a:r>
          </a:p>
        </p:txBody>
      </p:sp>
      <p:sp>
        <p:nvSpPr>
          <p:cNvPr id="8" name="Text Placeholder 17">
            <a:extLst>
              <a:ext uri="{FF2B5EF4-FFF2-40B4-BE49-F238E27FC236}">
                <a16:creationId xmlns:a16="http://schemas.microsoft.com/office/drawing/2014/main" id="{4B820A72-69B8-4D4C-8385-F041AA1ACE67}"/>
              </a:ext>
            </a:extLst>
          </p:cNvPr>
          <p:cNvSpPr>
            <a:spLocks noGrp="1"/>
          </p:cNvSpPr>
          <p:nvPr>
            <p:ph type="body" sz="quarter" idx="18" hasCustomPrompt="1"/>
          </p:nvPr>
        </p:nvSpPr>
        <p:spPr>
          <a:xfrm>
            <a:off x="750855" y="1583402"/>
            <a:ext cx="4306395" cy="4591442"/>
          </a:xfrm>
        </p:spPr>
        <p:txBody>
          <a:bodyPr/>
          <a:lstStyle>
            <a:lvl1pP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0035398-B97A-764A-8FE9-557C3798993E}"/>
              </a:ext>
            </a:extLst>
          </p:cNvPr>
          <p:cNvSpPr>
            <a:spLocks noGrp="1"/>
          </p:cNvSpPr>
          <p:nvPr>
            <p:ph type="body" sz="quarter" idx="16" hasCustomPrompt="1"/>
          </p:nvPr>
        </p:nvSpPr>
        <p:spPr>
          <a:xfrm>
            <a:off x="753301" y="656652"/>
            <a:ext cx="4378451" cy="603631"/>
          </a:xfrm>
        </p:spPr>
        <p:txBody>
          <a:bodyPr>
            <a:normAutofit/>
          </a:bodyPr>
          <a:lstStyle>
            <a:lvl1pPr marL="0" indent="0" algn="l">
              <a:buNone/>
              <a:defRPr sz="3600" b="0" i="0">
                <a:solidFill>
                  <a:srgbClr val="A23B23"/>
                </a:solidFill>
                <a:latin typeface="+mn-lt"/>
              </a:defRPr>
            </a:lvl1pPr>
          </a:lstStyle>
          <a:p>
            <a:pPr lvl="0"/>
            <a:r>
              <a:rPr lang="en-US"/>
              <a:t>Contents Slide</a:t>
            </a:r>
          </a:p>
        </p:txBody>
      </p:sp>
      <p:sp>
        <p:nvSpPr>
          <p:cNvPr id="13" name="Text Placeholder 25">
            <a:extLst>
              <a:ext uri="{FF2B5EF4-FFF2-40B4-BE49-F238E27FC236}">
                <a16:creationId xmlns:a16="http://schemas.microsoft.com/office/drawing/2014/main" id="{59E181A3-3C55-AE4C-A954-98A24663B33A}"/>
              </a:ext>
            </a:extLst>
          </p:cNvPr>
          <p:cNvSpPr>
            <a:spLocks noGrp="1"/>
          </p:cNvSpPr>
          <p:nvPr>
            <p:ph type="body" sz="quarter" idx="14" hasCustomPrompt="1"/>
          </p:nvPr>
        </p:nvSpPr>
        <p:spPr>
          <a:xfrm>
            <a:off x="7060250" y="517422"/>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5" name="Picture 4">
            <a:extLst>
              <a:ext uri="{FF2B5EF4-FFF2-40B4-BE49-F238E27FC236}">
                <a16:creationId xmlns:a16="http://schemas.microsoft.com/office/drawing/2014/main" id="{834C01E1-2765-1C48-8293-46FC43D5AFC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5" name="Picture 14">
            <a:extLst>
              <a:ext uri="{FF2B5EF4-FFF2-40B4-BE49-F238E27FC236}">
                <a16:creationId xmlns:a16="http://schemas.microsoft.com/office/drawing/2014/main" id="{6BB917BC-6C3B-E648-A3EB-29256A10FDC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6" name="Text Placeholder 25">
            <a:extLst>
              <a:ext uri="{FF2B5EF4-FFF2-40B4-BE49-F238E27FC236}">
                <a16:creationId xmlns:a16="http://schemas.microsoft.com/office/drawing/2014/main" id="{B6905997-00DD-F740-867C-A1FBAEC83655}"/>
              </a:ext>
            </a:extLst>
          </p:cNvPr>
          <p:cNvSpPr>
            <a:spLocks noGrp="1"/>
          </p:cNvSpPr>
          <p:nvPr>
            <p:ph type="body" sz="quarter" idx="19" hasCustomPrompt="1"/>
          </p:nvPr>
        </p:nvSpPr>
        <p:spPr>
          <a:xfrm>
            <a:off x="6314439" y="154202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2</a:t>
            </a:r>
          </a:p>
        </p:txBody>
      </p:sp>
      <p:sp>
        <p:nvSpPr>
          <p:cNvPr id="17" name="Text Placeholder 25">
            <a:extLst>
              <a:ext uri="{FF2B5EF4-FFF2-40B4-BE49-F238E27FC236}">
                <a16:creationId xmlns:a16="http://schemas.microsoft.com/office/drawing/2014/main" id="{F4542060-3255-E84C-BAB2-B0E5DB2D9F06}"/>
              </a:ext>
            </a:extLst>
          </p:cNvPr>
          <p:cNvSpPr>
            <a:spLocks noGrp="1"/>
          </p:cNvSpPr>
          <p:nvPr>
            <p:ph type="body" sz="quarter" idx="20" hasCustomPrompt="1"/>
          </p:nvPr>
        </p:nvSpPr>
        <p:spPr>
          <a:xfrm>
            <a:off x="7046997" y="1484830"/>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5">
            <a:extLst>
              <a:ext uri="{FF2B5EF4-FFF2-40B4-BE49-F238E27FC236}">
                <a16:creationId xmlns:a16="http://schemas.microsoft.com/office/drawing/2014/main" id="{D3D30582-43F8-F84E-9FCF-DA8612AD70C8}"/>
              </a:ext>
            </a:extLst>
          </p:cNvPr>
          <p:cNvSpPr>
            <a:spLocks noGrp="1"/>
          </p:cNvSpPr>
          <p:nvPr>
            <p:ph type="body" sz="quarter" idx="21" hasCustomPrompt="1"/>
          </p:nvPr>
        </p:nvSpPr>
        <p:spPr>
          <a:xfrm>
            <a:off x="6298536" y="250943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3</a:t>
            </a:r>
          </a:p>
        </p:txBody>
      </p:sp>
      <p:sp>
        <p:nvSpPr>
          <p:cNvPr id="19" name="Text Placeholder 25">
            <a:extLst>
              <a:ext uri="{FF2B5EF4-FFF2-40B4-BE49-F238E27FC236}">
                <a16:creationId xmlns:a16="http://schemas.microsoft.com/office/drawing/2014/main" id="{CC8F4419-5B86-6247-A880-3A5D3B835FB2}"/>
              </a:ext>
            </a:extLst>
          </p:cNvPr>
          <p:cNvSpPr>
            <a:spLocks noGrp="1"/>
          </p:cNvSpPr>
          <p:nvPr>
            <p:ph type="body" sz="quarter" idx="22" hasCustomPrompt="1"/>
          </p:nvPr>
        </p:nvSpPr>
        <p:spPr>
          <a:xfrm>
            <a:off x="7033746" y="2452238"/>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5">
            <a:extLst>
              <a:ext uri="{FF2B5EF4-FFF2-40B4-BE49-F238E27FC236}">
                <a16:creationId xmlns:a16="http://schemas.microsoft.com/office/drawing/2014/main" id="{E87691B1-111B-AF4D-9A7B-C4A14CFC3C06}"/>
              </a:ext>
            </a:extLst>
          </p:cNvPr>
          <p:cNvSpPr>
            <a:spLocks noGrp="1"/>
          </p:cNvSpPr>
          <p:nvPr>
            <p:ph type="body" sz="quarter" idx="23" hasCustomPrompt="1"/>
          </p:nvPr>
        </p:nvSpPr>
        <p:spPr>
          <a:xfrm>
            <a:off x="6282633" y="3476841"/>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4</a:t>
            </a:r>
          </a:p>
        </p:txBody>
      </p:sp>
      <p:sp>
        <p:nvSpPr>
          <p:cNvPr id="21" name="Text Placeholder 25">
            <a:extLst>
              <a:ext uri="{FF2B5EF4-FFF2-40B4-BE49-F238E27FC236}">
                <a16:creationId xmlns:a16="http://schemas.microsoft.com/office/drawing/2014/main" id="{7E143A14-CD74-1A4C-8AD8-70662B8B1DB7}"/>
              </a:ext>
            </a:extLst>
          </p:cNvPr>
          <p:cNvSpPr>
            <a:spLocks noGrp="1"/>
          </p:cNvSpPr>
          <p:nvPr>
            <p:ph type="body" sz="quarter" idx="24" hasCustomPrompt="1"/>
          </p:nvPr>
        </p:nvSpPr>
        <p:spPr>
          <a:xfrm>
            <a:off x="7020493" y="3419646"/>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2" name="Text Placeholder 25">
            <a:extLst>
              <a:ext uri="{FF2B5EF4-FFF2-40B4-BE49-F238E27FC236}">
                <a16:creationId xmlns:a16="http://schemas.microsoft.com/office/drawing/2014/main" id="{C637FD0A-6E13-C84D-8485-0FEE4ABDBCE7}"/>
              </a:ext>
            </a:extLst>
          </p:cNvPr>
          <p:cNvSpPr>
            <a:spLocks noGrp="1"/>
          </p:cNvSpPr>
          <p:nvPr>
            <p:ph type="body" sz="quarter" idx="25" hasCustomPrompt="1"/>
          </p:nvPr>
        </p:nvSpPr>
        <p:spPr>
          <a:xfrm>
            <a:off x="6266730" y="4444252"/>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5</a:t>
            </a:r>
          </a:p>
        </p:txBody>
      </p:sp>
      <p:sp>
        <p:nvSpPr>
          <p:cNvPr id="23" name="Text Placeholder 25">
            <a:extLst>
              <a:ext uri="{FF2B5EF4-FFF2-40B4-BE49-F238E27FC236}">
                <a16:creationId xmlns:a16="http://schemas.microsoft.com/office/drawing/2014/main" id="{35C54625-7275-114E-AF90-8E5BADDEDFF0}"/>
              </a:ext>
            </a:extLst>
          </p:cNvPr>
          <p:cNvSpPr>
            <a:spLocks noGrp="1"/>
          </p:cNvSpPr>
          <p:nvPr>
            <p:ph type="body" sz="quarter" idx="26" hasCustomPrompt="1"/>
          </p:nvPr>
        </p:nvSpPr>
        <p:spPr>
          <a:xfrm>
            <a:off x="6993989" y="438705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4" name="Text Placeholder 25">
            <a:extLst>
              <a:ext uri="{FF2B5EF4-FFF2-40B4-BE49-F238E27FC236}">
                <a16:creationId xmlns:a16="http://schemas.microsoft.com/office/drawing/2014/main" id="{69AF7293-8ED7-A54D-B260-97E00FD0302F}"/>
              </a:ext>
            </a:extLst>
          </p:cNvPr>
          <p:cNvSpPr>
            <a:spLocks noGrp="1"/>
          </p:cNvSpPr>
          <p:nvPr>
            <p:ph type="body" sz="quarter" idx="27" hasCustomPrompt="1"/>
          </p:nvPr>
        </p:nvSpPr>
        <p:spPr>
          <a:xfrm>
            <a:off x="6250827" y="5411659"/>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6</a:t>
            </a:r>
          </a:p>
        </p:txBody>
      </p:sp>
      <p:sp>
        <p:nvSpPr>
          <p:cNvPr id="25" name="Text Placeholder 25">
            <a:extLst>
              <a:ext uri="{FF2B5EF4-FFF2-40B4-BE49-F238E27FC236}">
                <a16:creationId xmlns:a16="http://schemas.microsoft.com/office/drawing/2014/main" id="{4E8B211D-78B3-9C48-A25F-261367D9F014}"/>
              </a:ext>
            </a:extLst>
          </p:cNvPr>
          <p:cNvSpPr>
            <a:spLocks noGrp="1"/>
          </p:cNvSpPr>
          <p:nvPr>
            <p:ph type="body" sz="quarter" idx="28" hasCustomPrompt="1"/>
          </p:nvPr>
        </p:nvSpPr>
        <p:spPr>
          <a:xfrm>
            <a:off x="6980736" y="535446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9619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39180-7488-C94B-BC0C-C1B0E7D7F378}"/>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15" name="TextBox 14">
            <a:extLst>
              <a:ext uri="{FF2B5EF4-FFF2-40B4-BE49-F238E27FC236}">
                <a16:creationId xmlns:a16="http://schemas.microsoft.com/office/drawing/2014/main" id="{072E4480-FDAF-9B46-99B3-998EF3805AEC}"/>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BA43C0C-A74D-C246-BE0A-BEF4B753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8" name="Picture 17">
            <a:extLst>
              <a:ext uri="{FF2B5EF4-FFF2-40B4-BE49-F238E27FC236}">
                <a16:creationId xmlns:a16="http://schemas.microsoft.com/office/drawing/2014/main" id="{50119A42-A92D-F343-88D1-B8EF030FA7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30991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9214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73829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40026" y="0"/>
            <a:ext cx="4851974"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01</a:t>
            </a:r>
          </a:p>
        </p:txBody>
      </p:sp>
    </p:spTree>
    <p:extLst>
      <p:ext uri="{BB962C8B-B14F-4D97-AF65-F5344CB8AC3E}">
        <p14:creationId xmlns:p14="http://schemas.microsoft.com/office/powerpoint/2010/main" val="46961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340026" y="0"/>
            <a:ext cx="4851973"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02</a:t>
            </a:r>
          </a:p>
        </p:txBody>
      </p:sp>
    </p:spTree>
    <p:extLst>
      <p:ext uri="{BB962C8B-B14F-4D97-AF65-F5344CB8AC3E}">
        <p14:creationId xmlns:p14="http://schemas.microsoft.com/office/powerpoint/2010/main" val="7457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66" r:id="rId3"/>
    <p:sldLayoutId id="2147483682" r:id="rId4"/>
    <p:sldLayoutId id="2147483685" r:id="rId5"/>
    <p:sldLayoutId id="2147483686" r:id="rId6"/>
    <p:sldLayoutId id="2147483690" r:id="rId7"/>
    <p:sldLayoutId id="2147483691" r:id="rId8"/>
    <p:sldLayoutId id="2147483692" r:id="rId9"/>
    <p:sldLayoutId id="2147483693" r:id="rId10"/>
    <p:sldLayoutId id="2147483673" r:id="rId11"/>
    <p:sldLayoutId id="2147483694" r:id="rId12"/>
    <p:sldLayoutId id="2147483695" r:id="rId13"/>
    <p:sldLayoutId id="2147483675" r:id="rId14"/>
    <p:sldLayoutId id="2147483696" r:id="rId15"/>
    <p:sldLayoutId id="2147483697" r:id="rId16"/>
    <p:sldLayoutId id="2147483651" r:id="rId17"/>
    <p:sldLayoutId id="2147483698" r:id="rId18"/>
    <p:sldLayoutId id="2147483699" r:id="rId19"/>
    <p:sldLayoutId id="2147483704" r:id="rId20"/>
    <p:sldLayoutId id="2147483674" r:id="rId21"/>
    <p:sldLayoutId id="2147483700" r:id="rId22"/>
    <p:sldLayoutId id="2147483701" r:id="rId23"/>
    <p:sldLayoutId id="2147483653" r:id="rId24"/>
    <p:sldLayoutId id="2147483703" r:id="rId25"/>
    <p:sldLayoutId id="2147483702" r:id="rId26"/>
    <p:sldLayoutId id="2147483689" r:id="rId27"/>
    <p:sldLayoutId id="2147483677" r:id="rId28"/>
    <p:sldLayoutId id="2147483670" r:id="rId29"/>
    <p:sldLayoutId id="2147483676" r:id="rId30"/>
    <p:sldLayoutId id="2147483708" r:id="rId31"/>
    <p:sldLayoutId id="2147483707" r:id="rId32"/>
    <p:sldLayoutId id="2147483669" r:id="rId33"/>
    <p:sldLayoutId id="2147483705" r:id="rId34"/>
    <p:sldLayoutId id="2147483706" r:id="rId35"/>
    <p:sldLayoutId id="2147483709"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neighbourfood.ie/" TargetMode="Externa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hyperlink" Target="http://www.markta.at/" TargetMode="External"/><Relationship Id="rId7" Type="http://schemas.openxmlformats.org/officeDocument/2006/relationships/hyperlink" Target="https://www.etsy.com/ie?utm_source=bing&amp;utm_medium=cpc&amp;utm_term=etsy_e&amp;utm_campaign=Search_IE_Brand_BNG_ENG_General-Brand_Core_All_Exact&amp;utm_ag=A1&amp;utm_custom1=_k_f503a1061907170362edc279575eb996_k_&amp;utm_content=bing_626023198_1302921703351991_81432693320689_kwd-81432829356445:loc-92_c_&amp;utm_custom2=626023198&amp;msclkid=f503a1061907170362edc279575eb996" TargetMode="External"/><Relationship Id="rId2" Type="http://schemas.openxmlformats.org/officeDocument/2006/relationships/hyperlink" Target="https://www.neighbourfood.ie/" TargetMode="External"/><Relationship Id="rId1" Type="http://schemas.openxmlformats.org/officeDocument/2006/relationships/slideLayout" Target="../slideLayouts/slideLayout8.xml"/><Relationship Id="rId6" Type="http://schemas.openxmlformats.org/officeDocument/2006/relationships/hyperlink" Target="https://www.facebook.com/business/help/289268564912664?id=2427773070767892" TargetMode="External"/><Relationship Id="rId5" Type="http://schemas.openxmlformats.org/officeDocument/2006/relationships/hyperlink" Target="https://farmsy.ie/" TargetMode="External"/><Relationship Id="rId4" Type="http://schemas.openxmlformats.org/officeDocument/2006/relationships/hyperlink" Target="http://www.labottegadelvinaio.com/english/"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farmsy.ie/" TargetMode="Externa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thefruitbrothers.ie/" TargetMode="Externa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technofaq.org/posts/2021/06/the-4-fundamental-elements-of-a-successful-b2b-website-design/" TargetMode="External"/><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iki.godvillegame.com/Find_out_who,_what,_when,_where,_why,_and_how" TargetMode="External"/><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hyperlink" Target="http://esheninger.blogspot.com/2016/04/the-blogging-hurdle.html" TargetMode="External"/><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s://www.digitalmarketer.com/digital-marketing/" TargetMode="External"/><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hyperlink" Target="https://www.localenterprise.ie/Discover-Business-Supports/Trading-Online-Voucher-Scheme" TargetMode="External"/><Relationship Id="rId2" Type="http://schemas.openxmlformats.org/officeDocument/2006/relationships/hyperlink" Target="https://www.top10bestwebsitebuilders.com/?bkw=building%20a%20website&amp;bcampid=52058023&amp;bcamp=WB%20UK&amp;bagid=1685075019&amp;bag=website%20build&amp;btarid=kwd-74011045215288%3Aloc-92&amp;bidm=be&amp;bnet=o&amp;bd=c&amp;bmobval=0&amp;bt=search&amp;utm_source=bing&amp;utm_medium=cpc&amp;utm_term=how%20to%20set%20up%20a%20website&amp;utm_campaign=Bing%20CPC%20Campaign&amp;c=74011113552692&amp;m=e&amp;k=74011045215288&amp;binterest=&amp;bphysical=92&amp;bfeedid=&amp;a=B2021&amp;ts=&amp;topic=&amp;upf=&amp;test=bing_uk&amp;msclkid=4a683e1017871d50c0c55e6d61005039" TargetMode="External"/><Relationship Id="rId1" Type="http://schemas.openxmlformats.org/officeDocument/2006/relationships/slideLayout" Target="../slideLayouts/slideLayout34.xml"/><Relationship Id="rId4" Type="http://schemas.openxmlformats.org/officeDocument/2006/relationships/hyperlink" Target="https://www.cio.com/article/3004434/8-tips-for-hiring-a-web-designer-for-your-business.html#:~:text=%208%20tips%20for%20hiring%20a%20Web%20designer,out%20references.%20%E2%80%9CReferrals%20from%20business%20associates...%20More%20"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shopify.com/examples" TargetMode="External"/><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hyperlink" Target="https://www.shopify.com/tools" TargetMode="External"/><Relationship Id="rId2" Type="http://schemas.openxmlformats.org/officeDocument/2006/relationships/image" Target="../media/image49.png"/><Relationship Id="rId1" Type="http://schemas.openxmlformats.org/officeDocument/2006/relationships/slideLayout" Target="../slideLayouts/slideLayout28.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beechlawnorganicfarm.ie/" TargetMode="Externa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hyperlink" Target="https://recurpost.com/blog/food-marketing-strategy/" TargetMode="Externa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pifsproject" TargetMode="External"/><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hyperlink" Target="https://www.instagram.com/" TargetMode="External"/><Relationship Id="rId4" Type="http://schemas.openxmlformats.org/officeDocument/2006/relationships/hyperlink" Target="https://doi.org/10.15586/ijfs.v33i2.2031"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zoho.com/social/journal/how-to-use-instagram-polls-for-your-business.html" TargetMode="Externa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open.spotify.com/show/0g0ekEUMjJmN75rh6L52Wr" TargetMode="External"/><Relationship Id="rId1" Type="http://schemas.openxmlformats.org/officeDocument/2006/relationships/slideLayout" Target="../slideLayouts/slideLayout31.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hyperlink" Target="https://www.vcbay.news/2020/12/21/live-stream-shopping-platform-and-marketplace-whatnot-raises-seed-funding/" TargetMode="External"/><Relationship Id="rId2" Type="http://schemas.openxmlformats.org/officeDocument/2006/relationships/image" Target="../media/image26.png"/><Relationship Id="rId1" Type="http://schemas.openxmlformats.org/officeDocument/2006/relationships/slideLayout" Target="../slideLayouts/slideLayout29.xml"/><Relationship Id="rId4" Type="http://schemas.openxmlformats.org/officeDocument/2006/relationships/hyperlink" Target="https://creativecommons.org/licenses/by-nc-nd/3.0/"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hyperlink" Target="https://smartbridge.com/" TargetMode="External"/><Relationship Id="rId2" Type="http://schemas.openxmlformats.org/officeDocument/2006/relationships/slideLayout" Target="../slideLayouts/slideLayout28.xml"/><Relationship Id="rId1" Type="http://schemas.openxmlformats.org/officeDocument/2006/relationships/video" Target="https://www.youtube.com/embed/StFvzCrEsJ4?feature=oembed" TargetMode="External"/><Relationship Id="rId5" Type="http://schemas.openxmlformats.org/officeDocument/2006/relationships/image" Target="../media/image65.jpeg"/><Relationship Id="rId4" Type="http://schemas.openxmlformats.org/officeDocument/2006/relationships/hyperlink" Target="https://www.youtube.com/watch?v=StFvzCrEsJ4&amp;t=1s"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pixabay.com/en/technology-future-phone-apple-512210/" TargetMode="External"/><Relationship Id="rId2" Type="http://schemas.openxmlformats.org/officeDocument/2006/relationships/image" Target="../media/image66.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winnowsolutions.com/" TargetMode="Externa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hyperlink" Target="https://pos.toasttab.com/" TargetMode="External"/><Relationship Id="rId2" Type="http://schemas.openxmlformats.org/officeDocument/2006/relationships/image" Target="../media/image68.jpeg"/><Relationship Id="rId1" Type="http://schemas.openxmlformats.org/officeDocument/2006/relationships/slideLayout" Target="../slideLayouts/slideLayout35.xml"/><Relationship Id="rId4" Type="http://schemas.openxmlformats.org/officeDocument/2006/relationships/hyperlink" Target="https://averoinc.com/"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hyperlink" Target="http://www.small-holders.eu/" TargetMode="Externa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ec.europa.eu/eurostat"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3774535" y="2731647"/>
            <a:ext cx="4642930" cy="697353"/>
          </a:xfrm>
        </p:spPr>
        <p:txBody>
          <a:bodyPr/>
          <a:lstStyle/>
          <a:p>
            <a:r>
              <a:rPr lang="en-US" dirty="0"/>
              <a:t>Module 6:</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4167552" y="3474602"/>
            <a:ext cx="8103238" cy="1224392"/>
          </a:xfrm>
        </p:spPr>
        <p:txBody>
          <a:bodyPr>
            <a:normAutofit/>
          </a:bodyPr>
          <a:lstStyle/>
          <a:p>
            <a:pPr algn="l"/>
            <a:r>
              <a:rPr lang="en-US" dirty="0"/>
              <a:t>   Digital Technology &amp; </a:t>
            </a:r>
          </a:p>
          <a:p>
            <a:pPr algn="l"/>
            <a:r>
              <a:rPr lang="en-US" dirty="0"/>
              <a:t>Your Smallholder Business</a:t>
            </a:r>
          </a:p>
        </p:txBody>
      </p:sp>
      <p:pic>
        <p:nvPicPr>
          <p:cNvPr id="4" name="Picture 3">
            <a:extLst>
              <a:ext uri="{FF2B5EF4-FFF2-40B4-BE49-F238E27FC236}">
                <a16:creationId xmlns:a16="http://schemas.microsoft.com/office/drawing/2014/main" id="{16E73D31-BC72-BA3E-D040-E0C2A2E4A563}"/>
              </a:ext>
            </a:extLst>
          </p:cNvPr>
          <p:cNvPicPr>
            <a:picLocks noChangeAspect="1"/>
          </p:cNvPicPr>
          <p:nvPr/>
        </p:nvPicPr>
        <p:blipFill>
          <a:blip r:embed="rId2"/>
          <a:stretch>
            <a:fillRect/>
          </a:stretch>
        </p:blipFill>
        <p:spPr>
          <a:xfrm>
            <a:off x="-298290" y="5968989"/>
            <a:ext cx="9515194" cy="889011"/>
          </a:xfrm>
          <a:prstGeom prst="rect">
            <a:avLst/>
          </a:prstGeom>
        </p:spPr>
      </p:pic>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CEAC5D-CEBD-3DCE-C6A0-F7E6FBF9D620}"/>
              </a:ext>
            </a:extLst>
          </p:cNvPr>
          <p:cNvSpPr>
            <a:spLocks noGrp="1"/>
          </p:cNvSpPr>
          <p:nvPr>
            <p:ph type="body" sz="quarter" idx="18"/>
          </p:nvPr>
        </p:nvSpPr>
        <p:spPr/>
        <p:txBody>
          <a:bodyPr anchor="ctr"/>
          <a:lstStyle/>
          <a:p>
            <a:r>
              <a:rPr lang="en-IE"/>
              <a:t>Benefits of Online Marketplaces</a:t>
            </a:r>
          </a:p>
        </p:txBody>
      </p:sp>
      <p:sp>
        <p:nvSpPr>
          <p:cNvPr id="4" name="Text Placeholder 2">
            <a:extLst>
              <a:ext uri="{FF2B5EF4-FFF2-40B4-BE49-F238E27FC236}">
                <a16:creationId xmlns:a16="http://schemas.microsoft.com/office/drawing/2014/main" id="{8B79FB5C-2718-E4E7-2844-D1BB47A03F80}"/>
              </a:ext>
            </a:extLst>
          </p:cNvPr>
          <p:cNvSpPr>
            <a:spLocks noGrp="1"/>
          </p:cNvSpPr>
          <p:nvPr>
            <p:ph type="body" sz="quarter" idx="16"/>
          </p:nvPr>
        </p:nvSpPr>
        <p:spPr>
          <a:xfrm>
            <a:off x="447675" y="2066925"/>
            <a:ext cx="11448952" cy="3259219"/>
          </a:xfrm>
        </p:spPr>
        <p:txBody>
          <a:bodyPr/>
          <a:lstStyle/>
          <a:p>
            <a:pPr algn="just"/>
            <a:r>
              <a:rPr lang="en-US" dirty="0"/>
              <a:t>Marketplaces make it convenient for your farm as a business to list and sell your products</a:t>
            </a:r>
            <a:r>
              <a:rPr lang="bs-Latn-BA" dirty="0"/>
              <a:t>:</a:t>
            </a:r>
            <a:endParaRPr lang="en-US" dirty="0"/>
          </a:p>
          <a:p>
            <a:pPr marL="342900" indent="-342900" algn="l">
              <a:buClr>
                <a:srgbClr val="6D6A3A"/>
              </a:buClr>
              <a:buFont typeface="Arial" charset="0"/>
              <a:buChar char="•"/>
            </a:pPr>
            <a:r>
              <a:rPr lang="en-US" dirty="0"/>
              <a:t>People </a:t>
            </a:r>
            <a:r>
              <a:rPr lang="en-US" dirty="0" err="1"/>
              <a:t>recognise</a:t>
            </a:r>
            <a:r>
              <a:rPr lang="en-US" dirty="0"/>
              <a:t> and trust the well-known marketplaces and can buy in the reassurance of their strong customer protection</a:t>
            </a:r>
          </a:p>
          <a:p>
            <a:pPr marL="342900" indent="-342900" algn="l">
              <a:buClr>
                <a:srgbClr val="6D6A3A"/>
              </a:buClr>
              <a:buFont typeface="Arial" charset="0"/>
              <a:buChar char="•"/>
            </a:pPr>
            <a:r>
              <a:rPr lang="en-US" dirty="0"/>
              <a:t>Online marketplaces can help quickly reach a wider audience with a smaller investment</a:t>
            </a:r>
          </a:p>
          <a:p>
            <a:pPr marL="342900" indent="-342900" algn="l">
              <a:buClr>
                <a:srgbClr val="6D6A3A"/>
              </a:buClr>
              <a:buFont typeface="Arial" charset="0"/>
              <a:buChar char="•"/>
            </a:pPr>
            <a:r>
              <a:rPr lang="en-US" dirty="0"/>
              <a:t>By using a marketplace, you avoid the need to set up your own shopping cart and payment process</a:t>
            </a:r>
          </a:p>
          <a:p>
            <a:pPr marL="342900" indent="-342900" algn="l">
              <a:buClr>
                <a:srgbClr val="6D6A3A"/>
              </a:buClr>
              <a:buFont typeface="Arial" charset="0"/>
              <a:buChar char="•"/>
            </a:pPr>
            <a:r>
              <a:rPr lang="en-US" dirty="0"/>
              <a:t>Marketplaces build a community around the common needs of retailers and consumers</a:t>
            </a:r>
          </a:p>
        </p:txBody>
      </p:sp>
      <p:sp>
        <p:nvSpPr>
          <p:cNvPr id="5" name="TextBox 4">
            <a:extLst>
              <a:ext uri="{FF2B5EF4-FFF2-40B4-BE49-F238E27FC236}">
                <a16:creationId xmlns:a16="http://schemas.microsoft.com/office/drawing/2014/main" id="{FBAE32E9-E7C7-1F82-DFED-CDEF05692D4E}"/>
              </a:ext>
            </a:extLst>
          </p:cNvPr>
          <p:cNvSpPr txBox="1"/>
          <p:nvPr/>
        </p:nvSpPr>
        <p:spPr>
          <a:xfrm>
            <a:off x="829559" y="5089310"/>
            <a:ext cx="11067067" cy="1015663"/>
          </a:xfrm>
          <a:prstGeom prst="rect">
            <a:avLst/>
          </a:prstGeom>
          <a:solidFill>
            <a:srgbClr val="B6A8A7"/>
          </a:solidFill>
        </p:spPr>
        <p:txBody>
          <a:bodyPr wrap="square">
            <a:spAutoFit/>
          </a:bodyPr>
          <a:lstStyle/>
          <a:p>
            <a:pPr algn="just"/>
            <a:r>
              <a:rPr lang="en-US" sz="2000">
                <a:solidFill>
                  <a:schemeClr val="tx1"/>
                </a:solidFill>
              </a:rPr>
              <a:t>While we suggest you set up your shop on an online marketplace, the benefits of having your own website should not be overlooked</a:t>
            </a:r>
            <a:r>
              <a:rPr lang="en-US" sz="2000" b="1">
                <a:solidFill>
                  <a:schemeClr val="tx1"/>
                </a:solidFill>
              </a:rPr>
              <a:t>. A website will help you build your brand, </a:t>
            </a:r>
            <a:r>
              <a:rPr lang="en-US" sz="2000" b="1" err="1">
                <a:solidFill>
                  <a:schemeClr val="tx1"/>
                </a:solidFill>
              </a:rPr>
              <a:t>personalise</a:t>
            </a:r>
            <a:r>
              <a:rPr lang="en-US" sz="2000" b="1">
                <a:solidFill>
                  <a:schemeClr val="tx1"/>
                </a:solidFill>
              </a:rPr>
              <a:t> your offerings, and drive customer relationships and experience.</a:t>
            </a:r>
          </a:p>
        </p:txBody>
      </p:sp>
    </p:spTree>
    <p:extLst>
      <p:ext uri="{BB962C8B-B14F-4D97-AF65-F5344CB8AC3E}">
        <p14:creationId xmlns:p14="http://schemas.microsoft.com/office/powerpoint/2010/main" val="1256101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F763E1-5C29-902E-BDF2-EE50CA7F8D94}"/>
              </a:ext>
            </a:extLst>
          </p:cNvPr>
          <p:cNvSpPr>
            <a:spLocks noGrp="1"/>
          </p:cNvSpPr>
          <p:nvPr>
            <p:ph type="body" sz="quarter" idx="16"/>
          </p:nvPr>
        </p:nvSpPr>
        <p:spPr>
          <a:xfrm>
            <a:off x="309905" y="1804452"/>
            <a:ext cx="8868385" cy="4038015"/>
          </a:xfrm>
        </p:spPr>
        <p:txBody>
          <a:bodyPr/>
          <a:lstStyle/>
          <a:p>
            <a:r>
              <a:rPr lang="en-US" dirty="0"/>
              <a:t>Brands like </a:t>
            </a:r>
            <a:r>
              <a:rPr lang="en-US" dirty="0">
                <a:hlinkClick r:id="rId2"/>
              </a:rPr>
              <a:t>Neighbour-FOOD</a:t>
            </a:r>
            <a:r>
              <a:rPr lang="en-US" dirty="0"/>
              <a:t> offer fresh produce, meat, eggs, and other mainstays of the neighborhood farmers market, all in an online setting. They offer in-person pickup at a local venue to people in their selected regions and </a:t>
            </a:r>
            <a:r>
              <a:rPr lang="en-US" dirty="0" err="1"/>
              <a:t>utilise</a:t>
            </a:r>
            <a:r>
              <a:rPr lang="en-US" dirty="0"/>
              <a:t> local vendors and producers just like they did when they had booths set up in the town square. Except now, it’s even more convenient for consumers.</a:t>
            </a:r>
          </a:p>
          <a:p>
            <a:r>
              <a:rPr lang="en-US" dirty="0"/>
              <a:t>All of the products listed in a NeighbourFood market are grown or produced by local smallholder farmers or artisan producers. The sale of any large-scale commercially grown vegetables, non-organic imported fruit or vegetables, genetically modified products, intensively reared meat, imported fish or battery eggs are not permitted to be sold at a </a:t>
            </a:r>
            <a:r>
              <a:rPr lang="en-US" dirty="0" err="1"/>
              <a:t>NeighbourFood</a:t>
            </a:r>
            <a:r>
              <a:rPr lang="en-US" dirty="0"/>
              <a:t> market.</a:t>
            </a:r>
            <a:endParaRPr lang="en-IE" dirty="0"/>
          </a:p>
        </p:txBody>
      </p:sp>
      <p:pic>
        <p:nvPicPr>
          <p:cNvPr id="1026" name="Picture 2" descr="NeighbourFood">
            <a:hlinkClick r:id="rId2"/>
            <a:extLst>
              <a:ext uri="{FF2B5EF4-FFF2-40B4-BE49-F238E27FC236}">
                <a16:creationId xmlns:a16="http://schemas.microsoft.com/office/drawing/2014/main" id="{463EACE7-0A36-28CC-D093-0C119EAD68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09894" y="413410"/>
            <a:ext cx="7086812" cy="8031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8A2E55-BBA4-C99D-0A98-C715CBA858DD}"/>
              </a:ext>
            </a:extLst>
          </p:cNvPr>
          <p:cNvSpPr txBox="1"/>
          <p:nvPr/>
        </p:nvSpPr>
        <p:spPr>
          <a:xfrm>
            <a:off x="700934" y="671764"/>
            <a:ext cx="4220185" cy="707886"/>
          </a:xfrm>
          <a:prstGeom prst="rect">
            <a:avLst/>
          </a:prstGeom>
          <a:noFill/>
        </p:spPr>
        <p:txBody>
          <a:bodyPr wrap="square" rtlCol="0">
            <a:spAutoFit/>
          </a:bodyPr>
          <a:lstStyle/>
          <a:p>
            <a:r>
              <a:rPr lang="en-US" sz="4000" b="1" dirty="0">
                <a:solidFill>
                  <a:srgbClr val="A23B23"/>
                </a:solidFill>
              </a:rPr>
              <a:t>Be Inspired…</a:t>
            </a:r>
            <a:endParaRPr lang="en-IE" sz="2000" b="1" dirty="0">
              <a:solidFill>
                <a:srgbClr val="A23B23"/>
              </a:solidFill>
            </a:endParaRPr>
          </a:p>
        </p:txBody>
      </p:sp>
      <p:pic>
        <p:nvPicPr>
          <p:cNvPr id="5" name="Picture 4">
            <a:extLst>
              <a:ext uri="{FF2B5EF4-FFF2-40B4-BE49-F238E27FC236}">
                <a16:creationId xmlns:a16="http://schemas.microsoft.com/office/drawing/2014/main" id="{A6728FE4-2FFA-21AD-3051-62E663ABA532}"/>
              </a:ext>
            </a:extLst>
          </p:cNvPr>
          <p:cNvPicPr>
            <a:picLocks noChangeAspect="1"/>
          </p:cNvPicPr>
          <p:nvPr/>
        </p:nvPicPr>
        <p:blipFill>
          <a:blip r:embed="rId4"/>
          <a:stretch>
            <a:fillRect/>
          </a:stretch>
        </p:blipFill>
        <p:spPr>
          <a:xfrm>
            <a:off x="9464041" y="1926525"/>
            <a:ext cx="2335562" cy="4647532"/>
          </a:xfrm>
          <a:prstGeom prst="rect">
            <a:avLst/>
          </a:prstGeom>
        </p:spPr>
      </p:pic>
    </p:spTree>
    <p:extLst>
      <p:ext uri="{BB962C8B-B14F-4D97-AF65-F5344CB8AC3E}">
        <p14:creationId xmlns:p14="http://schemas.microsoft.com/office/powerpoint/2010/main" val="3216781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84D10-D902-4144-9862-929BA7F3FCAB}"/>
              </a:ext>
            </a:extLst>
          </p:cNvPr>
          <p:cNvSpPr>
            <a:spLocks noGrp="1"/>
          </p:cNvSpPr>
          <p:nvPr>
            <p:ph type="body" sz="quarter" idx="17"/>
          </p:nvPr>
        </p:nvSpPr>
        <p:spPr>
          <a:xfrm>
            <a:off x="369296" y="1350399"/>
            <a:ext cx="6858151" cy="3957080"/>
          </a:xfrm>
        </p:spPr>
        <p:txBody>
          <a:bodyPr anchor="t">
            <a:noAutofit/>
          </a:bodyPr>
          <a:lstStyle/>
          <a:p>
            <a:r>
              <a:rPr lang="en-US" sz="2400" b="1" dirty="0"/>
              <a:t>Find the best marketplace to sell your products online</a:t>
            </a:r>
          </a:p>
          <a:p>
            <a:r>
              <a:rPr lang="en-US" sz="2400" dirty="0"/>
              <a:t>Many  smallholders are successfully selling through online marketplaces.   There are many online sales platforms and it is important to find the one that’s right for you: </a:t>
            </a:r>
          </a:p>
          <a:p>
            <a:r>
              <a:rPr lang="en-IE" sz="2400" dirty="0">
                <a:hlinkClick r:id="rId2"/>
              </a:rPr>
              <a:t>NeighbourFood</a:t>
            </a:r>
            <a:r>
              <a:rPr lang="en-IE" sz="2400" dirty="0"/>
              <a:t> in Ireland and the UK</a:t>
            </a:r>
          </a:p>
          <a:p>
            <a:r>
              <a:rPr lang="en-IE" sz="2400" dirty="0">
                <a:hlinkClick r:id="rId3"/>
              </a:rPr>
              <a:t>Markta</a:t>
            </a:r>
            <a:r>
              <a:rPr lang="en-IE" sz="2400" dirty="0"/>
              <a:t> in Austria</a:t>
            </a:r>
          </a:p>
          <a:p>
            <a:r>
              <a:rPr lang="en-IE" sz="2400" dirty="0">
                <a:hlinkClick r:id="rId4"/>
              </a:rPr>
              <a:t>Italian Farmers Market</a:t>
            </a:r>
            <a:r>
              <a:rPr lang="en-IE" sz="2400" dirty="0"/>
              <a:t>	</a:t>
            </a:r>
          </a:p>
          <a:p>
            <a:r>
              <a:rPr lang="en-IE" sz="2400" dirty="0">
                <a:hlinkClick r:id="rId5"/>
              </a:rPr>
              <a:t>Farmsy</a:t>
            </a:r>
            <a:r>
              <a:rPr lang="en-IE" sz="2400" dirty="0"/>
              <a:t> in Ireland</a:t>
            </a:r>
          </a:p>
          <a:p>
            <a:r>
              <a:rPr lang="en-IE" sz="2400" dirty="0">
                <a:hlinkClick r:id="rId6"/>
              </a:rPr>
              <a:t>Facebook Marketplace</a:t>
            </a:r>
            <a:r>
              <a:rPr lang="en-IE" sz="2400" dirty="0"/>
              <a:t> for Business </a:t>
            </a:r>
            <a:r>
              <a:rPr lang="en-IE" sz="1400" dirty="0"/>
              <a:t>is available in certain countries</a:t>
            </a:r>
          </a:p>
          <a:p>
            <a:r>
              <a:rPr lang="en-IE" sz="2400" dirty="0">
                <a:hlinkClick r:id="rId7"/>
              </a:rPr>
              <a:t>Etsy</a:t>
            </a:r>
            <a:r>
              <a:rPr lang="en-IE" sz="2400" dirty="0"/>
              <a:t> for farm crafts? </a:t>
            </a:r>
            <a:endParaRPr lang="en-RU" sz="2400" dirty="0"/>
          </a:p>
        </p:txBody>
      </p:sp>
      <p:sp>
        <p:nvSpPr>
          <p:cNvPr id="3" name="Text Placeholder 2">
            <a:extLst>
              <a:ext uri="{FF2B5EF4-FFF2-40B4-BE49-F238E27FC236}">
                <a16:creationId xmlns:a16="http://schemas.microsoft.com/office/drawing/2014/main" id="{94188B98-ADD8-554D-B473-2CD5B565026A}"/>
              </a:ext>
            </a:extLst>
          </p:cNvPr>
          <p:cNvSpPr>
            <a:spLocks noGrp="1"/>
          </p:cNvSpPr>
          <p:nvPr>
            <p:ph type="body" sz="quarter" idx="18"/>
          </p:nvPr>
        </p:nvSpPr>
        <p:spPr>
          <a:xfrm>
            <a:off x="369296" y="504429"/>
            <a:ext cx="6580144" cy="845970"/>
          </a:xfrm>
        </p:spPr>
        <p:txBody>
          <a:bodyPr>
            <a:normAutofit/>
          </a:bodyPr>
          <a:lstStyle/>
          <a:p>
            <a:pPr algn="ctr"/>
            <a:r>
              <a:rPr lang="en-IE" sz="3600" b="1" dirty="0"/>
              <a:t>Exercise - Selling on Marketplaces</a:t>
            </a:r>
            <a:endParaRPr lang="en-RU" sz="3600" b="1" dirty="0"/>
          </a:p>
        </p:txBody>
      </p:sp>
    </p:spTree>
    <p:extLst>
      <p:ext uri="{BB962C8B-B14F-4D97-AF65-F5344CB8AC3E}">
        <p14:creationId xmlns:p14="http://schemas.microsoft.com/office/powerpoint/2010/main" val="997844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ext&#10;&#10;Description automatically generated with medium confidence">
            <a:hlinkClick r:id="rId2"/>
            <a:extLst>
              <a:ext uri="{FF2B5EF4-FFF2-40B4-BE49-F238E27FC236}">
                <a16:creationId xmlns:a16="http://schemas.microsoft.com/office/drawing/2014/main" id="{C3ABB277-CC5C-7AFE-14AD-7871234D477B}"/>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l="7500" r="7500"/>
          <a:stretch>
            <a:fillRect/>
          </a:stretch>
        </p:blipFill>
        <p:spPr/>
      </p:pic>
      <p:sp>
        <p:nvSpPr>
          <p:cNvPr id="3" name="Text Placeholder 2">
            <a:extLst>
              <a:ext uri="{FF2B5EF4-FFF2-40B4-BE49-F238E27FC236}">
                <a16:creationId xmlns:a16="http://schemas.microsoft.com/office/drawing/2014/main" id="{DC59A242-4AEA-9D56-93BD-0947E1E42969}"/>
              </a:ext>
            </a:extLst>
          </p:cNvPr>
          <p:cNvSpPr>
            <a:spLocks noGrp="1"/>
          </p:cNvSpPr>
          <p:nvPr>
            <p:ph type="body" sz="quarter" idx="13"/>
          </p:nvPr>
        </p:nvSpPr>
        <p:spPr/>
        <p:txBody>
          <a:bodyPr/>
          <a:lstStyle/>
          <a:p>
            <a:pPr algn="l"/>
            <a:r>
              <a:rPr lang="en-US" b="1" dirty="0"/>
              <a:t>Be Inspired…Check our Farmsy!!</a:t>
            </a:r>
            <a:endParaRPr lang="en-IE" b="1" dirty="0"/>
          </a:p>
        </p:txBody>
      </p:sp>
      <p:sp>
        <p:nvSpPr>
          <p:cNvPr id="7" name="TextBox 6">
            <a:extLst>
              <a:ext uri="{FF2B5EF4-FFF2-40B4-BE49-F238E27FC236}">
                <a16:creationId xmlns:a16="http://schemas.microsoft.com/office/drawing/2014/main" id="{28948315-8525-B7A8-8CC8-62EB15DD22E9}"/>
              </a:ext>
            </a:extLst>
          </p:cNvPr>
          <p:cNvSpPr txBox="1"/>
          <p:nvPr/>
        </p:nvSpPr>
        <p:spPr>
          <a:xfrm>
            <a:off x="141557" y="1917442"/>
            <a:ext cx="2898007" cy="4154984"/>
          </a:xfrm>
          <a:prstGeom prst="rect">
            <a:avLst/>
          </a:prstGeom>
          <a:noFill/>
        </p:spPr>
        <p:txBody>
          <a:bodyPr wrap="square">
            <a:spAutoFit/>
          </a:bodyPr>
          <a:lstStyle/>
          <a:p>
            <a:pPr algn="l"/>
            <a:r>
              <a:rPr lang="en-US" sz="2400" dirty="0">
                <a:solidFill>
                  <a:srgbClr val="6D6A3A"/>
                </a:solidFill>
              </a:rPr>
              <a:t>At </a:t>
            </a:r>
            <a:r>
              <a:rPr lang="en-US" sz="2400" dirty="0">
                <a:solidFill>
                  <a:srgbClr val="6D6A3A"/>
                </a:solidFill>
                <a:hlinkClick r:id="rId2"/>
              </a:rPr>
              <a:t>Farmsy</a:t>
            </a:r>
            <a:r>
              <a:rPr lang="en-US" sz="2400" dirty="0">
                <a:solidFill>
                  <a:srgbClr val="6D6A3A"/>
                </a:solidFill>
              </a:rPr>
              <a:t>, they</a:t>
            </a:r>
            <a:r>
              <a:rPr lang="en-US" sz="2400" b="0" i="0" dirty="0">
                <a:solidFill>
                  <a:srgbClr val="6D6A3A"/>
                </a:solidFill>
                <a:effectLst/>
              </a:rPr>
              <a:t> make it easier for local farmers, growers and artisan food producers to sell their produce within </a:t>
            </a:r>
            <a:r>
              <a:rPr lang="en-US" sz="2400" dirty="0">
                <a:solidFill>
                  <a:srgbClr val="6D6A3A"/>
                </a:solidFill>
              </a:rPr>
              <a:t>the</a:t>
            </a:r>
            <a:r>
              <a:rPr lang="en-US" sz="2400" b="0" i="0" dirty="0">
                <a:solidFill>
                  <a:srgbClr val="6D6A3A"/>
                </a:solidFill>
                <a:effectLst/>
              </a:rPr>
              <a:t> local community, helping to protect a way of life and protect jobs in </a:t>
            </a:r>
            <a:r>
              <a:rPr lang="en-US" sz="2400" dirty="0">
                <a:solidFill>
                  <a:srgbClr val="6D6A3A"/>
                </a:solidFill>
              </a:rPr>
              <a:t>their</a:t>
            </a:r>
            <a:r>
              <a:rPr lang="en-US" sz="2400" b="0" i="0" dirty="0">
                <a:solidFill>
                  <a:srgbClr val="6D6A3A"/>
                </a:solidFill>
                <a:effectLst/>
              </a:rPr>
              <a:t> community.</a:t>
            </a:r>
          </a:p>
        </p:txBody>
      </p:sp>
      <p:sp>
        <p:nvSpPr>
          <p:cNvPr id="9" name="TextBox 8">
            <a:extLst>
              <a:ext uri="{FF2B5EF4-FFF2-40B4-BE49-F238E27FC236}">
                <a16:creationId xmlns:a16="http://schemas.microsoft.com/office/drawing/2014/main" id="{80A39A3E-F5C2-9B9C-85C6-A1309D965EEB}"/>
              </a:ext>
            </a:extLst>
          </p:cNvPr>
          <p:cNvSpPr txBox="1"/>
          <p:nvPr/>
        </p:nvSpPr>
        <p:spPr>
          <a:xfrm>
            <a:off x="9138873" y="2471440"/>
            <a:ext cx="3053127" cy="3046988"/>
          </a:xfrm>
          <a:prstGeom prst="rect">
            <a:avLst/>
          </a:prstGeom>
          <a:noFill/>
        </p:spPr>
        <p:txBody>
          <a:bodyPr wrap="square">
            <a:spAutoFit/>
          </a:bodyPr>
          <a:lstStyle/>
          <a:p>
            <a:pPr algn="l"/>
            <a:r>
              <a:rPr lang="en-US" sz="2400" dirty="0">
                <a:solidFill>
                  <a:srgbClr val="6D6A3A"/>
                </a:solidFill>
              </a:rPr>
              <a:t>They</a:t>
            </a:r>
            <a:r>
              <a:rPr lang="en-US" sz="2400" b="0" i="0" dirty="0">
                <a:solidFill>
                  <a:srgbClr val="6D6A3A"/>
                </a:solidFill>
                <a:effectLst/>
              </a:rPr>
              <a:t> pride </a:t>
            </a:r>
            <a:r>
              <a:rPr lang="en-US" sz="2400" dirty="0">
                <a:solidFill>
                  <a:srgbClr val="6D6A3A"/>
                </a:solidFill>
              </a:rPr>
              <a:t>them</a:t>
            </a:r>
            <a:r>
              <a:rPr lang="en-US" sz="2400" b="0" i="0" dirty="0">
                <a:solidFill>
                  <a:srgbClr val="6D6A3A"/>
                </a:solidFill>
                <a:effectLst/>
              </a:rPr>
              <a:t>selves on knowing </a:t>
            </a:r>
            <a:r>
              <a:rPr lang="en-US" sz="2400" dirty="0">
                <a:solidFill>
                  <a:srgbClr val="6D6A3A"/>
                </a:solidFill>
              </a:rPr>
              <a:t>their</a:t>
            </a:r>
            <a:r>
              <a:rPr lang="en-US" sz="2400" b="0" i="0" dirty="0">
                <a:solidFill>
                  <a:srgbClr val="6D6A3A"/>
                </a:solidFill>
                <a:effectLst/>
              </a:rPr>
              <a:t> suppliers personally, </a:t>
            </a:r>
            <a:r>
              <a:rPr lang="en-US" sz="2400" dirty="0">
                <a:solidFill>
                  <a:srgbClr val="6D6A3A"/>
                </a:solidFill>
              </a:rPr>
              <a:t>and</a:t>
            </a:r>
            <a:r>
              <a:rPr lang="en-US" sz="2400" b="0" i="0" dirty="0">
                <a:solidFill>
                  <a:srgbClr val="6D6A3A"/>
                </a:solidFill>
                <a:effectLst/>
              </a:rPr>
              <a:t> ensure you know them too by providing transparency on provenance for every product. </a:t>
            </a:r>
          </a:p>
        </p:txBody>
      </p:sp>
      <p:sp>
        <p:nvSpPr>
          <p:cNvPr id="10" name="Oval 9">
            <a:hlinkClick r:id="rId2"/>
            <a:extLst>
              <a:ext uri="{FF2B5EF4-FFF2-40B4-BE49-F238E27FC236}">
                <a16:creationId xmlns:a16="http://schemas.microsoft.com/office/drawing/2014/main" id="{2387E2D7-801E-0FC9-4439-8E7C5E563763}"/>
              </a:ext>
            </a:extLst>
          </p:cNvPr>
          <p:cNvSpPr/>
          <p:nvPr/>
        </p:nvSpPr>
        <p:spPr>
          <a:xfrm>
            <a:off x="8173786" y="695578"/>
            <a:ext cx="1685925" cy="1685925"/>
          </a:xfrm>
          <a:prstGeom prst="ellipse">
            <a:avLst/>
          </a:prstGeom>
          <a:solidFill>
            <a:srgbClr val="F9A16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bg1"/>
                </a:solidFill>
              </a:rPr>
              <a:t>CLICK       </a:t>
            </a:r>
            <a:r>
              <a:rPr lang="en-US" sz="1600" b="1" dirty="0">
                <a:solidFill>
                  <a:schemeClr val="bg1"/>
                </a:solidFill>
                <a:hlinkClick r:id="rId2"/>
              </a:rPr>
              <a:t>HERE</a:t>
            </a:r>
            <a:endParaRPr lang="en-US" sz="1600" b="1" dirty="0">
              <a:solidFill>
                <a:schemeClr val="bg1"/>
              </a:solidFill>
            </a:endParaRPr>
          </a:p>
          <a:p>
            <a:pPr algn="ctr"/>
            <a:r>
              <a:rPr lang="en-US" sz="1600" b="1" dirty="0">
                <a:solidFill>
                  <a:schemeClr val="bg1"/>
                </a:solidFill>
              </a:rPr>
              <a:t>TO LEARN THEIR STORY</a:t>
            </a:r>
          </a:p>
        </p:txBody>
      </p:sp>
    </p:spTree>
    <p:extLst>
      <p:ext uri="{BB962C8B-B14F-4D97-AF65-F5344CB8AC3E}">
        <p14:creationId xmlns:p14="http://schemas.microsoft.com/office/powerpoint/2010/main" val="733353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255A34-9D2E-8043-3DCE-0D7AC244DAE5}"/>
              </a:ext>
            </a:extLst>
          </p:cNvPr>
          <p:cNvSpPr>
            <a:spLocks noGrp="1"/>
          </p:cNvSpPr>
          <p:nvPr>
            <p:ph type="body" sz="quarter" idx="16"/>
          </p:nvPr>
        </p:nvSpPr>
        <p:spPr/>
        <p:txBody>
          <a:bodyPr/>
          <a:lstStyle/>
          <a:p>
            <a:r>
              <a:rPr lang="en-US" dirty="0"/>
              <a:t>A similar, but an alternative option to joining an online marketplace would be to sell your produce in a wholesale capacity (B2B).</a:t>
            </a:r>
          </a:p>
          <a:p>
            <a:r>
              <a:rPr lang="en-US" dirty="0"/>
              <a:t>The demand for locally produced food is increasing for health and environmental reasons and as a consequence businesses are popping up across Europe to meet this need. These businesses are often online and source from a range of local producers and then they fulfill online orders.</a:t>
            </a:r>
          </a:p>
          <a:p>
            <a:r>
              <a:rPr lang="en-US" dirty="0"/>
              <a:t>They may use subscription models or direct ordering and they often deliver straight to the consumer.</a:t>
            </a:r>
            <a:endParaRPr lang="en-IE" dirty="0"/>
          </a:p>
        </p:txBody>
      </p:sp>
      <p:sp>
        <p:nvSpPr>
          <p:cNvPr id="4" name="Text Placeholder 3">
            <a:extLst>
              <a:ext uri="{FF2B5EF4-FFF2-40B4-BE49-F238E27FC236}">
                <a16:creationId xmlns:a16="http://schemas.microsoft.com/office/drawing/2014/main" id="{108C47C3-FE6F-B0A4-1595-74FA17AE1C5E}"/>
              </a:ext>
            </a:extLst>
          </p:cNvPr>
          <p:cNvSpPr>
            <a:spLocks noGrp="1"/>
          </p:cNvSpPr>
          <p:nvPr>
            <p:ph type="body" sz="quarter" idx="18"/>
          </p:nvPr>
        </p:nvSpPr>
        <p:spPr/>
        <p:txBody>
          <a:bodyPr anchor="ctr">
            <a:normAutofit/>
          </a:bodyPr>
          <a:lstStyle/>
          <a:p>
            <a:r>
              <a:rPr lang="en-US" dirty="0"/>
              <a:t>Be Inspired .. An Alternative Sales Channel…</a:t>
            </a:r>
            <a:endParaRPr lang="en-IE" dirty="0"/>
          </a:p>
        </p:txBody>
      </p:sp>
      <p:pic>
        <p:nvPicPr>
          <p:cNvPr id="2050" name="Picture 2" descr="The Fruit Brothers">
            <a:hlinkClick r:id="rId2"/>
            <a:extLst>
              <a:ext uri="{FF2B5EF4-FFF2-40B4-BE49-F238E27FC236}">
                <a16:creationId xmlns:a16="http://schemas.microsoft.com/office/drawing/2014/main" id="{5323C08C-3718-BFDD-F963-631F5F42F8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81153" y="3792220"/>
            <a:ext cx="1903157" cy="16957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128A719-88A2-98D7-DC99-318E12EFA647}"/>
              </a:ext>
            </a:extLst>
          </p:cNvPr>
          <p:cNvSpPr txBox="1"/>
          <p:nvPr/>
        </p:nvSpPr>
        <p:spPr>
          <a:xfrm>
            <a:off x="7862257" y="1754511"/>
            <a:ext cx="3972232" cy="1754326"/>
          </a:xfrm>
          <a:prstGeom prst="rect">
            <a:avLst/>
          </a:prstGeom>
          <a:noFill/>
        </p:spPr>
        <p:txBody>
          <a:bodyPr wrap="square" rtlCol="0">
            <a:spAutoFit/>
          </a:bodyPr>
          <a:lstStyle/>
          <a:p>
            <a:r>
              <a:rPr lang="en-US" sz="3600" dirty="0">
                <a:solidFill>
                  <a:srgbClr val="404F2F"/>
                </a:solidFill>
              </a:rPr>
              <a:t>One example is </a:t>
            </a:r>
            <a:r>
              <a:rPr lang="en-US" sz="3600" dirty="0">
                <a:solidFill>
                  <a:srgbClr val="404F2F"/>
                </a:solidFill>
                <a:hlinkClick r:id="rId2">
                  <a:extLst>
                    <a:ext uri="{A12FA001-AC4F-418D-AE19-62706E023703}">
                      <ahyp:hlinkClr xmlns:ahyp="http://schemas.microsoft.com/office/drawing/2018/hyperlinkcolor" val="tx"/>
                    </a:ext>
                  </a:extLst>
                </a:hlinkClick>
              </a:rPr>
              <a:t>The Fruit Brothers</a:t>
            </a:r>
            <a:r>
              <a:rPr lang="en-US" sz="3600" dirty="0">
                <a:solidFill>
                  <a:srgbClr val="404F2F"/>
                </a:solidFill>
              </a:rPr>
              <a:t> based in Galway, Ireland.</a:t>
            </a:r>
            <a:endParaRPr lang="en-IE" sz="3600" dirty="0">
              <a:solidFill>
                <a:srgbClr val="404F2F"/>
              </a:solidFill>
            </a:endParaRPr>
          </a:p>
        </p:txBody>
      </p:sp>
      <p:sp>
        <p:nvSpPr>
          <p:cNvPr id="6" name="Oval 5">
            <a:hlinkClick r:id="rId2"/>
            <a:extLst>
              <a:ext uri="{FF2B5EF4-FFF2-40B4-BE49-F238E27FC236}">
                <a16:creationId xmlns:a16="http://schemas.microsoft.com/office/drawing/2014/main" id="{60B734FF-DE8E-9430-88FE-AC6C8B86F136}"/>
              </a:ext>
            </a:extLst>
          </p:cNvPr>
          <p:cNvSpPr/>
          <p:nvPr/>
        </p:nvSpPr>
        <p:spPr>
          <a:xfrm>
            <a:off x="10330135" y="138928"/>
            <a:ext cx="1685925" cy="1685925"/>
          </a:xfrm>
          <a:prstGeom prst="ellipse">
            <a:avLst/>
          </a:prstGeom>
          <a:solidFill>
            <a:srgbClr val="F9A16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bg1"/>
                </a:solidFill>
              </a:rPr>
              <a:t>CLICK       </a:t>
            </a:r>
            <a:r>
              <a:rPr lang="en-US" sz="1600" b="1" dirty="0">
                <a:solidFill>
                  <a:schemeClr val="bg1"/>
                </a:solidFill>
                <a:hlinkClick r:id="rId2"/>
              </a:rPr>
              <a:t>HERE</a:t>
            </a:r>
            <a:endParaRPr lang="en-US" sz="1600" b="1" dirty="0">
              <a:solidFill>
                <a:schemeClr val="bg1"/>
              </a:solidFill>
            </a:endParaRPr>
          </a:p>
          <a:p>
            <a:pPr algn="ctr"/>
            <a:r>
              <a:rPr lang="en-US" sz="1600" b="1" dirty="0">
                <a:solidFill>
                  <a:schemeClr val="bg1"/>
                </a:solidFill>
              </a:rPr>
              <a:t>TO LEARN THEIR STORY</a:t>
            </a:r>
          </a:p>
        </p:txBody>
      </p:sp>
    </p:spTree>
    <p:extLst>
      <p:ext uri="{BB962C8B-B14F-4D97-AF65-F5344CB8AC3E}">
        <p14:creationId xmlns:p14="http://schemas.microsoft.com/office/powerpoint/2010/main" val="855044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44CAB-5204-0142-B92F-563C50EF4F08}"/>
              </a:ext>
            </a:extLst>
          </p:cNvPr>
          <p:cNvSpPr>
            <a:spLocks noGrp="1"/>
          </p:cNvSpPr>
          <p:nvPr>
            <p:ph type="body" sz="quarter" idx="17"/>
          </p:nvPr>
        </p:nvSpPr>
        <p:spPr>
          <a:xfrm>
            <a:off x="2029090" y="1604733"/>
            <a:ext cx="3791493" cy="3746199"/>
          </a:xfrm>
        </p:spPr>
        <p:txBody>
          <a:bodyPr>
            <a:normAutofit/>
          </a:bodyPr>
          <a:lstStyle/>
          <a:p>
            <a:r>
              <a:rPr lang="en-US" dirty="0"/>
              <a:t>The Importance of having your Own Website</a:t>
            </a:r>
          </a:p>
          <a:p>
            <a:endParaRPr lang="en-RU" dirty="0"/>
          </a:p>
        </p:txBody>
      </p:sp>
      <p:sp>
        <p:nvSpPr>
          <p:cNvPr id="3" name="Text Placeholder 2">
            <a:extLst>
              <a:ext uri="{FF2B5EF4-FFF2-40B4-BE49-F238E27FC236}">
                <a16:creationId xmlns:a16="http://schemas.microsoft.com/office/drawing/2014/main" id="{0D50092F-C8CA-1B43-A083-1CD1C77C866A}"/>
              </a:ext>
            </a:extLst>
          </p:cNvPr>
          <p:cNvSpPr>
            <a:spLocks noGrp="1"/>
          </p:cNvSpPr>
          <p:nvPr>
            <p:ph type="body" sz="quarter" idx="18"/>
          </p:nvPr>
        </p:nvSpPr>
        <p:spPr/>
        <p:txBody>
          <a:bodyPr/>
          <a:lstStyle/>
          <a:p>
            <a:r>
              <a:rPr lang="en-US" dirty="0"/>
              <a:t>02</a:t>
            </a:r>
            <a:endParaRPr lang="en-RU" dirty="0"/>
          </a:p>
        </p:txBody>
      </p:sp>
    </p:spTree>
    <p:extLst>
      <p:ext uri="{BB962C8B-B14F-4D97-AF65-F5344CB8AC3E}">
        <p14:creationId xmlns:p14="http://schemas.microsoft.com/office/powerpoint/2010/main" val="2340192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B516C0-0517-AD86-B4F3-5E2CBF63482B}"/>
              </a:ext>
            </a:extLst>
          </p:cNvPr>
          <p:cNvSpPr>
            <a:spLocks noGrp="1"/>
          </p:cNvSpPr>
          <p:nvPr>
            <p:ph type="body" sz="quarter" idx="18"/>
          </p:nvPr>
        </p:nvSpPr>
        <p:spPr/>
        <p:txBody>
          <a:bodyPr anchor="ctr"/>
          <a:lstStyle/>
          <a:p>
            <a:r>
              <a:rPr lang="en-IE" dirty="0"/>
              <a:t>The Importance of having your own Website…</a:t>
            </a:r>
          </a:p>
        </p:txBody>
      </p:sp>
      <p:pic>
        <p:nvPicPr>
          <p:cNvPr id="4" name="Picture 3" descr="Text&#10;&#10;Description automatically generated">
            <a:extLst>
              <a:ext uri="{FF2B5EF4-FFF2-40B4-BE49-F238E27FC236}">
                <a16:creationId xmlns:a16="http://schemas.microsoft.com/office/drawing/2014/main" id="{B1B60FD7-D786-9209-2C08-1366B9F9F2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5792" b="25793"/>
          <a:stretch/>
        </p:blipFill>
        <p:spPr>
          <a:xfrm rot="535536">
            <a:off x="7740588" y="2055141"/>
            <a:ext cx="4133760" cy="1511029"/>
          </a:xfrm>
          <a:prstGeom prst="rect">
            <a:avLst/>
          </a:prstGeom>
        </p:spPr>
      </p:pic>
      <p:sp>
        <p:nvSpPr>
          <p:cNvPr id="5" name="Text Placeholder 2">
            <a:extLst>
              <a:ext uri="{FF2B5EF4-FFF2-40B4-BE49-F238E27FC236}">
                <a16:creationId xmlns:a16="http://schemas.microsoft.com/office/drawing/2014/main" id="{C6F46A45-1471-3C56-C787-E6FF739EDB79}"/>
              </a:ext>
            </a:extLst>
          </p:cNvPr>
          <p:cNvSpPr>
            <a:spLocks noGrp="1"/>
          </p:cNvSpPr>
          <p:nvPr>
            <p:ph type="body" sz="quarter" idx="16"/>
          </p:nvPr>
        </p:nvSpPr>
        <p:spPr>
          <a:xfrm>
            <a:off x="447675" y="2066925"/>
            <a:ext cx="7292913" cy="2552209"/>
          </a:xfrm>
        </p:spPr>
        <p:txBody>
          <a:bodyPr/>
          <a:lstStyle/>
          <a:p>
            <a:pPr algn="l">
              <a:buClr>
                <a:srgbClr val="F5905D"/>
              </a:buClr>
            </a:pPr>
            <a:r>
              <a:rPr lang="en-GB" i="0" dirty="0">
                <a:effectLst/>
              </a:rPr>
              <a:t>The importance of </a:t>
            </a:r>
            <a:r>
              <a:rPr lang="en-GB" dirty="0"/>
              <a:t>your own </a:t>
            </a:r>
            <a:r>
              <a:rPr lang="en-GB" i="0" dirty="0">
                <a:effectLst/>
              </a:rPr>
              <a:t>website </a:t>
            </a:r>
            <a:r>
              <a:rPr lang="en-GB" b="0" i="0" dirty="0">
                <a:effectLst/>
              </a:rPr>
              <a:t>for sales cannot be overstated. By having an online presence through</a:t>
            </a:r>
            <a:r>
              <a:rPr lang="en-GB" b="1" i="0" dirty="0">
                <a:effectLst/>
              </a:rPr>
              <a:t> </a:t>
            </a:r>
            <a:r>
              <a:rPr lang="en-GB" i="0" dirty="0">
                <a:effectLst/>
              </a:rPr>
              <a:t>your website</a:t>
            </a:r>
            <a:r>
              <a:rPr lang="en-GB" b="0" i="0" dirty="0">
                <a:effectLst/>
              </a:rPr>
              <a:t>, you are able to reach more consumers. But developing</a:t>
            </a:r>
            <a:r>
              <a:rPr lang="en-GB" b="1" i="0" dirty="0">
                <a:effectLst/>
              </a:rPr>
              <a:t> </a:t>
            </a:r>
            <a:r>
              <a:rPr lang="en-GB" i="0" dirty="0">
                <a:effectLst/>
              </a:rPr>
              <a:t>a website </a:t>
            </a:r>
            <a:r>
              <a:rPr lang="en-GB" b="0" i="0" dirty="0">
                <a:effectLst/>
              </a:rPr>
              <a:t>doesn’t automatically bring paying customers to</a:t>
            </a:r>
            <a:r>
              <a:rPr lang="en-GB" b="1" i="0" dirty="0">
                <a:effectLst/>
              </a:rPr>
              <a:t> </a:t>
            </a:r>
            <a:r>
              <a:rPr lang="en-GB" i="0" dirty="0">
                <a:effectLst/>
              </a:rPr>
              <a:t>your</a:t>
            </a:r>
            <a:r>
              <a:rPr lang="en-GB" b="0" i="0" dirty="0">
                <a:effectLst/>
              </a:rPr>
              <a:t> business and that is why we started this module with Online Marketplaces.  </a:t>
            </a:r>
          </a:p>
          <a:p>
            <a:pPr algn="r">
              <a:buClr>
                <a:srgbClr val="F5905D"/>
              </a:buClr>
            </a:pPr>
            <a:r>
              <a:rPr lang="en-GB" b="1" i="0" dirty="0">
                <a:solidFill>
                  <a:srgbClr val="6D6A3A"/>
                </a:solidFill>
                <a:effectLst/>
              </a:rPr>
              <a:t>When you can afford to, set up your own website.</a:t>
            </a:r>
          </a:p>
        </p:txBody>
      </p:sp>
      <p:sp>
        <p:nvSpPr>
          <p:cNvPr id="7" name="TextBox 6">
            <a:extLst>
              <a:ext uri="{FF2B5EF4-FFF2-40B4-BE49-F238E27FC236}">
                <a16:creationId xmlns:a16="http://schemas.microsoft.com/office/drawing/2014/main" id="{78024FDE-CD6C-A4D6-E9E7-E85D9F41D8A2}"/>
              </a:ext>
            </a:extLst>
          </p:cNvPr>
          <p:cNvSpPr txBox="1"/>
          <p:nvPr/>
        </p:nvSpPr>
        <p:spPr>
          <a:xfrm>
            <a:off x="447064" y="4650565"/>
            <a:ext cx="11097969" cy="1384995"/>
          </a:xfrm>
          <a:prstGeom prst="rect">
            <a:avLst/>
          </a:prstGeom>
          <a:noFill/>
        </p:spPr>
        <p:txBody>
          <a:bodyPr wrap="square">
            <a:spAutoFit/>
          </a:bodyPr>
          <a:lstStyle/>
          <a:p>
            <a:pPr algn="ctr">
              <a:buClr>
                <a:srgbClr val="F5905D"/>
              </a:buClr>
            </a:pPr>
            <a:r>
              <a:rPr lang="en-GB" sz="2800" b="1" i="0" dirty="0">
                <a:solidFill>
                  <a:srgbClr val="60220F"/>
                </a:solidFill>
                <a:effectLst/>
              </a:rPr>
              <a:t>Your </a:t>
            </a:r>
            <a:r>
              <a:rPr lang="en-GB" sz="2800" b="1" dirty="0">
                <a:solidFill>
                  <a:srgbClr val="60220F"/>
                </a:solidFill>
              </a:rPr>
              <a:t>own website gives you t</a:t>
            </a:r>
            <a:r>
              <a:rPr lang="en-GB" sz="2800" b="1" i="0" dirty="0">
                <a:solidFill>
                  <a:srgbClr val="60220F"/>
                </a:solidFill>
                <a:effectLst/>
              </a:rPr>
              <a:t>he freedom to be much more extensive and engaging since it allows for the inclusion of photos, produce samples, and testimonials from happy customers. </a:t>
            </a:r>
            <a:endParaRPr lang="en-US" sz="2800" b="1" dirty="0">
              <a:solidFill>
                <a:srgbClr val="60220F"/>
              </a:solidFill>
            </a:endParaRPr>
          </a:p>
        </p:txBody>
      </p:sp>
    </p:spTree>
    <p:extLst>
      <p:ext uri="{BB962C8B-B14F-4D97-AF65-F5344CB8AC3E}">
        <p14:creationId xmlns:p14="http://schemas.microsoft.com/office/powerpoint/2010/main" val="2873210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pointing at a computer screen&#10;&#10;Description automatically generated with low confidence">
            <a:extLst>
              <a:ext uri="{FF2B5EF4-FFF2-40B4-BE49-F238E27FC236}">
                <a16:creationId xmlns:a16="http://schemas.microsoft.com/office/drawing/2014/main" id="{A35FD5D6-560E-65B2-4C52-239BFA6E6A48}"/>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l="23070" r="18927"/>
          <a:stretch/>
        </p:blipFill>
        <p:spPr>
          <a:xfrm>
            <a:off x="7340026" y="0"/>
            <a:ext cx="4851974" cy="6858000"/>
          </a:xfrm>
        </p:spPr>
      </p:pic>
      <p:sp>
        <p:nvSpPr>
          <p:cNvPr id="3" name="Text Placeholder 2">
            <a:extLst>
              <a:ext uri="{FF2B5EF4-FFF2-40B4-BE49-F238E27FC236}">
                <a16:creationId xmlns:a16="http://schemas.microsoft.com/office/drawing/2014/main" id="{8DC056B6-B462-5146-9656-23B33D85368D}"/>
              </a:ext>
            </a:extLst>
          </p:cNvPr>
          <p:cNvSpPr>
            <a:spLocks noGrp="1"/>
          </p:cNvSpPr>
          <p:nvPr>
            <p:ph type="body" sz="quarter" idx="16"/>
          </p:nvPr>
        </p:nvSpPr>
        <p:spPr/>
        <p:txBody>
          <a:bodyPr/>
          <a:lstStyle/>
          <a:p>
            <a:r>
              <a:rPr lang="en-US" dirty="0"/>
              <a:t>A business’s online presence, regardless of size, can have a massive impact on its success. </a:t>
            </a:r>
          </a:p>
          <a:p>
            <a:r>
              <a:rPr lang="en-US" dirty="0"/>
              <a:t>Even now in a very digital world, some small businesses still don’t realise that most of their customers will visit their website before making a purchase.</a:t>
            </a:r>
          </a:p>
          <a:p>
            <a:r>
              <a:rPr lang="en-US" dirty="0"/>
              <a:t>Having a strong online presence/website, particularly a website, can be a make or break for generating more sales. </a:t>
            </a:r>
            <a:endParaRPr lang="en-RU" dirty="0"/>
          </a:p>
        </p:txBody>
      </p:sp>
      <p:sp>
        <p:nvSpPr>
          <p:cNvPr id="4" name="Text Placeholder 3">
            <a:extLst>
              <a:ext uri="{FF2B5EF4-FFF2-40B4-BE49-F238E27FC236}">
                <a16:creationId xmlns:a16="http://schemas.microsoft.com/office/drawing/2014/main" id="{6D55AB42-AE38-B644-9C56-FE774A5AC9AC}"/>
              </a:ext>
            </a:extLst>
          </p:cNvPr>
          <p:cNvSpPr>
            <a:spLocks noGrp="1"/>
          </p:cNvSpPr>
          <p:nvPr>
            <p:ph type="body" sz="quarter" idx="18"/>
          </p:nvPr>
        </p:nvSpPr>
        <p:spPr/>
        <p:txBody>
          <a:bodyPr/>
          <a:lstStyle/>
          <a:p>
            <a:r>
              <a:rPr lang="en-IE" dirty="0"/>
              <a:t>Why Every Business Needs a Website</a:t>
            </a:r>
            <a:endParaRPr lang="en-RU" dirty="0"/>
          </a:p>
        </p:txBody>
      </p:sp>
    </p:spTree>
    <p:extLst>
      <p:ext uri="{BB962C8B-B14F-4D97-AF65-F5344CB8AC3E}">
        <p14:creationId xmlns:p14="http://schemas.microsoft.com/office/powerpoint/2010/main" val="1586352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E1C128-300B-AEA8-0F30-446BF65637A1}"/>
              </a:ext>
            </a:extLst>
          </p:cNvPr>
          <p:cNvSpPr>
            <a:spLocks noGrp="1"/>
          </p:cNvSpPr>
          <p:nvPr>
            <p:ph type="body" sz="quarter" idx="13"/>
          </p:nvPr>
        </p:nvSpPr>
        <p:spPr>
          <a:xfrm>
            <a:off x="7611263" y="2512971"/>
            <a:ext cx="4781821" cy="4493975"/>
          </a:xfrm>
        </p:spPr>
        <p:txBody>
          <a:bodyPr anchor="t">
            <a:normAutofit/>
          </a:bodyPr>
          <a:lstStyle/>
          <a:p>
            <a:pPr marL="514350" indent="-514350" algn="l">
              <a:buFont typeface="+mj-lt"/>
              <a:buAutoNum type="arabicPeriod"/>
            </a:pPr>
            <a:r>
              <a:rPr lang="en-IE" sz="2400" b="1" i="0" dirty="0">
                <a:solidFill>
                  <a:srgbClr val="404F2F"/>
                </a:solidFill>
              </a:rPr>
              <a:t>Credibility &amp; Trust</a:t>
            </a:r>
          </a:p>
          <a:p>
            <a:pPr marL="514350" indent="-514350" algn="l">
              <a:buFont typeface="+mj-lt"/>
              <a:buAutoNum type="arabicPeriod"/>
            </a:pPr>
            <a:r>
              <a:rPr lang="en-IE" sz="2400" b="1" i="0" dirty="0">
                <a:solidFill>
                  <a:srgbClr val="404F2F"/>
                </a:solidFill>
              </a:rPr>
              <a:t>Brand</a:t>
            </a:r>
          </a:p>
          <a:p>
            <a:pPr marL="514350" indent="-514350" algn="l">
              <a:buFont typeface="+mj-lt"/>
              <a:buAutoNum type="arabicPeriod"/>
            </a:pPr>
            <a:r>
              <a:rPr lang="en-IE" sz="2400" b="1" i="0" dirty="0">
                <a:solidFill>
                  <a:srgbClr val="404F2F"/>
                </a:solidFill>
              </a:rPr>
              <a:t>New Leads/ Opportunities</a:t>
            </a:r>
          </a:p>
          <a:p>
            <a:pPr marL="514350" indent="-514350" algn="l">
              <a:buFont typeface="+mj-lt"/>
              <a:buAutoNum type="arabicPeriod"/>
            </a:pPr>
            <a:r>
              <a:rPr lang="en-IE" sz="2400" b="1" i="0" dirty="0">
                <a:solidFill>
                  <a:srgbClr val="404F2F"/>
                </a:solidFill>
              </a:rPr>
              <a:t>Organic Traffic</a:t>
            </a:r>
          </a:p>
          <a:p>
            <a:pPr marL="514350" indent="-514350" algn="l">
              <a:buFont typeface="+mj-lt"/>
              <a:buAutoNum type="arabicPeriod"/>
            </a:pPr>
            <a:r>
              <a:rPr lang="en-IE" sz="2400" b="1" i="0" dirty="0">
                <a:solidFill>
                  <a:srgbClr val="404F2F"/>
                </a:solidFill>
              </a:rPr>
              <a:t>Time Saving</a:t>
            </a:r>
          </a:p>
          <a:p>
            <a:pPr marL="514350" indent="-514350" algn="l">
              <a:buFont typeface="+mj-lt"/>
              <a:buAutoNum type="arabicPeriod"/>
            </a:pPr>
            <a:r>
              <a:rPr lang="en-IE" sz="2400" b="1" i="0" dirty="0">
                <a:solidFill>
                  <a:srgbClr val="404F2F"/>
                </a:solidFill>
              </a:rPr>
              <a:t>Updates &amp; Announcements</a:t>
            </a:r>
          </a:p>
          <a:p>
            <a:pPr marL="514350" indent="-514350" algn="l">
              <a:buFont typeface="+mj-lt"/>
              <a:buAutoNum type="arabicPeriod"/>
            </a:pPr>
            <a:r>
              <a:rPr lang="en-IE" sz="2400" b="1" i="0" dirty="0">
                <a:solidFill>
                  <a:srgbClr val="404F2F"/>
                </a:solidFill>
              </a:rPr>
              <a:t>Digital Marketing</a:t>
            </a:r>
          </a:p>
          <a:p>
            <a:pPr algn="l"/>
            <a:endParaRPr lang="en-IE" sz="2400" b="1" i="0" dirty="0">
              <a:solidFill>
                <a:srgbClr val="404F2F"/>
              </a:solidFill>
            </a:endParaRPr>
          </a:p>
          <a:p>
            <a:pPr marL="514350" indent="-514350" algn="l">
              <a:buFont typeface="+mj-lt"/>
              <a:buAutoNum type="arabicPeriod"/>
            </a:pPr>
            <a:endParaRPr lang="en-IE" sz="2400" b="1" i="0" dirty="0">
              <a:solidFill>
                <a:srgbClr val="404F2F"/>
              </a:solidFill>
            </a:endParaRPr>
          </a:p>
        </p:txBody>
      </p:sp>
      <p:sp>
        <p:nvSpPr>
          <p:cNvPr id="5" name="Text Placeholder 4">
            <a:extLst>
              <a:ext uri="{FF2B5EF4-FFF2-40B4-BE49-F238E27FC236}">
                <a16:creationId xmlns:a16="http://schemas.microsoft.com/office/drawing/2014/main" id="{7161A39D-02D9-55CC-119F-F538DBF289D5}"/>
              </a:ext>
            </a:extLst>
          </p:cNvPr>
          <p:cNvSpPr>
            <a:spLocks noGrp="1"/>
          </p:cNvSpPr>
          <p:nvPr>
            <p:ph type="body" sz="quarter" idx="18"/>
          </p:nvPr>
        </p:nvSpPr>
        <p:spPr/>
        <p:txBody>
          <a:bodyPr anchor="ctr"/>
          <a:lstStyle/>
          <a:p>
            <a:r>
              <a:rPr lang="en-IE" dirty="0"/>
              <a:t>Don’t be AFRAID…</a:t>
            </a:r>
          </a:p>
        </p:txBody>
      </p:sp>
      <p:sp>
        <p:nvSpPr>
          <p:cNvPr id="7" name="TextBox 6">
            <a:extLst>
              <a:ext uri="{FF2B5EF4-FFF2-40B4-BE49-F238E27FC236}">
                <a16:creationId xmlns:a16="http://schemas.microsoft.com/office/drawing/2014/main" id="{F20B8813-BB93-8712-319B-0CD3DD0A8CCB}"/>
              </a:ext>
            </a:extLst>
          </p:cNvPr>
          <p:cNvSpPr txBox="1"/>
          <p:nvPr/>
        </p:nvSpPr>
        <p:spPr>
          <a:xfrm>
            <a:off x="914400" y="1515533"/>
            <a:ext cx="5638800" cy="4524315"/>
          </a:xfrm>
          <a:prstGeom prst="rect">
            <a:avLst/>
          </a:prstGeom>
          <a:noFill/>
        </p:spPr>
        <p:txBody>
          <a:bodyPr wrap="square" rtlCol="0">
            <a:spAutoFit/>
          </a:bodyPr>
          <a:lstStyle/>
          <a:p>
            <a:r>
              <a:rPr lang="en-US" sz="2400" dirty="0">
                <a:solidFill>
                  <a:srgbClr val="60220F"/>
                </a:solidFill>
              </a:rPr>
              <a:t>Some farmers and business owners are hesitant to get online because they feel they are not tech-savvy enough and don't understand how to manage a website. Other times, they are concerned about the cost of being online.</a:t>
            </a:r>
          </a:p>
          <a:p>
            <a:endParaRPr lang="en-US" sz="2400" dirty="0">
              <a:solidFill>
                <a:srgbClr val="60220F"/>
              </a:solidFill>
            </a:endParaRPr>
          </a:p>
          <a:p>
            <a:r>
              <a:rPr lang="en-US" sz="2400" dirty="0">
                <a:solidFill>
                  <a:srgbClr val="60220F"/>
                </a:solidFill>
              </a:rPr>
              <a:t>The good news is that there’s a solution out there that will work for you. If you still need convincing, here are the top reasons it’s important for your smallholder business to have a website:</a:t>
            </a:r>
            <a:endParaRPr lang="en-IE" sz="2400" dirty="0">
              <a:solidFill>
                <a:srgbClr val="60220F"/>
              </a:solidFill>
            </a:endParaRPr>
          </a:p>
        </p:txBody>
      </p:sp>
      <p:pic>
        <p:nvPicPr>
          <p:cNvPr id="8" name="Picture 2" descr="Icon&#10;&#10;Description automatically generated">
            <a:extLst>
              <a:ext uri="{FF2B5EF4-FFF2-40B4-BE49-F238E27FC236}">
                <a16:creationId xmlns:a16="http://schemas.microsoft.com/office/drawing/2014/main" id="{31CA5B25-B7D8-8C11-F170-E809E79780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04213" y="0"/>
            <a:ext cx="2741632" cy="1891717"/>
          </a:xfrm>
          <a:prstGeom prst="rect">
            <a:avLst/>
          </a:prstGeom>
        </p:spPr>
      </p:pic>
    </p:spTree>
    <p:extLst>
      <p:ext uri="{BB962C8B-B14F-4D97-AF65-F5344CB8AC3E}">
        <p14:creationId xmlns:p14="http://schemas.microsoft.com/office/powerpoint/2010/main" val="3280203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Happy man wearing apron standing in plant nursery">
            <a:extLst>
              <a:ext uri="{FF2B5EF4-FFF2-40B4-BE49-F238E27FC236}">
                <a16:creationId xmlns:a16="http://schemas.microsoft.com/office/drawing/2014/main" id="{16199D0D-ED06-83B2-A16D-DAEAE476CC22}"/>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l="26395" r="26395"/>
          <a:stretch>
            <a:fillRect/>
          </a:stretch>
        </p:blipFill>
        <p:spPr/>
      </p:pic>
      <p:sp>
        <p:nvSpPr>
          <p:cNvPr id="3" name="Text Placeholder 2">
            <a:extLst>
              <a:ext uri="{FF2B5EF4-FFF2-40B4-BE49-F238E27FC236}">
                <a16:creationId xmlns:a16="http://schemas.microsoft.com/office/drawing/2014/main" id="{43417E0A-0AE4-8FB2-9F70-FF69068A240F}"/>
              </a:ext>
            </a:extLst>
          </p:cNvPr>
          <p:cNvSpPr>
            <a:spLocks noGrp="1"/>
          </p:cNvSpPr>
          <p:nvPr>
            <p:ph type="body" sz="quarter" idx="16"/>
          </p:nvPr>
        </p:nvSpPr>
        <p:spPr>
          <a:xfrm>
            <a:off x="217170" y="1910588"/>
            <a:ext cx="6712439" cy="4038015"/>
          </a:xfrm>
        </p:spPr>
        <p:txBody>
          <a:bodyPr/>
          <a:lstStyle/>
          <a:p>
            <a:r>
              <a:rPr lang="en-US" dirty="0"/>
              <a:t>One of the main reasons you should have a website for your business is to increase your smallholder business’s credibility. Chances are there are several producers offering a similar product to yours. One way you can stand out is by having a website that looks good and clearly communicates quality information to your consumers.</a:t>
            </a:r>
          </a:p>
          <a:p>
            <a:r>
              <a:rPr lang="en-US" dirty="0"/>
              <a:t>Without a website, people may question your legitimacy as a business. Having a website is an opportunity to make a great first impression and give people comfort that you’re a real business it also can demonstrate trust and transparency which is sought after now, by the consumer.</a:t>
            </a:r>
            <a:endParaRPr lang="en-IE" dirty="0"/>
          </a:p>
        </p:txBody>
      </p:sp>
      <p:sp>
        <p:nvSpPr>
          <p:cNvPr id="4" name="Text Placeholder 3">
            <a:extLst>
              <a:ext uri="{FF2B5EF4-FFF2-40B4-BE49-F238E27FC236}">
                <a16:creationId xmlns:a16="http://schemas.microsoft.com/office/drawing/2014/main" id="{8D3EE693-DF20-8361-0B87-66B0AE997B9E}"/>
              </a:ext>
            </a:extLst>
          </p:cNvPr>
          <p:cNvSpPr>
            <a:spLocks noGrp="1"/>
          </p:cNvSpPr>
          <p:nvPr>
            <p:ph type="body" sz="quarter" idx="18"/>
          </p:nvPr>
        </p:nvSpPr>
        <p:spPr/>
        <p:txBody>
          <a:bodyPr anchor="ctr"/>
          <a:lstStyle/>
          <a:p>
            <a:r>
              <a:rPr lang="en-IE" dirty="0"/>
              <a:t>1. Credibility &amp; Trust</a:t>
            </a:r>
          </a:p>
        </p:txBody>
      </p:sp>
      <p:sp>
        <p:nvSpPr>
          <p:cNvPr id="7" name="Speech Bubble: Rectangle with Corners Rounded 6">
            <a:extLst>
              <a:ext uri="{FF2B5EF4-FFF2-40B4-BE49-F238E27FC236}">
                <a16:creationId xmlns:a16="http://schemas.microsoft.com/office/drawing/2014/main" id="{C1DBD126-B1BE-E953-328B-6C0AB340CB09}"/>
              </a:ext>
            </a:extLst>
          </p:cNvPr>
          <p:cNvSpPr/>
          <p:nvPr/>
        </p:nvSpPr>
        <p:spPr>
          <a:xfrm>
            <a:off x="6841067" y="3657601"/>
            <a:ext cx="2262511" cy="1815660"/>
          </a:xfrm>
          <a:prstGeom prst="wedgeRoundRectCallout">
            <a:avLst>
              <a:gd name="adj1" fmla="val -95572"/>
              <a:gd name="adj2" fmla="val -25610"/>
              <a:gd name="adj3" fmla="val 16667"/>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Pictures can speak a thousand words and a website allows you to showcase your produce and farm</a:t>
            </a:r>
          </a:p>
        </p:txBody>
      </p:sp>
    </p:spTree>
    <p:extLst>
      <p:ext uri="{BB962C8B-B14F-4D97-AF65-F5344CB8AC3E}">
        <p14:creationId xmlns:p14="http://schemas.microsoft.com/office/powerpoint/2010/main" val="3051456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2AF209-B708-DD47-BDC0-D6531A6AA7C7}"/>
              </a:ext>
            </a:extLst>
          </p:cNvPr>
          <p:cNvSpPr>
            <a:spLocks noGrp="1"/>
          </p:cNvSpPr>
          <p:nvPr>
            <p:ph type="body" sz="quarter" idx="15"/>
          </p:nvPr>
        </p:nvSpPr>
        <p:spPr>
          <a:xfrm>
            <a:off x="6374303" y="1418679"/>
            <a:ext cx="511077" cy="635000"/>
          </a:xfrm>
        </p:spPr>
        <p:txBody>
          <a:bodyPr/>
          <a:lstStyle/>
          <a:p>
            <a:r>
              <a:rPr lang="en-IE" b="1" dirty="0"/>
              <a:t>1</a:t>
            </a:r>
            <a:endParaRPr lang="en-RU" b="1" dirty="0"/>
          </a:p>
        </p:txBody>
      </p:sp>
      <p:sp>
        <p:nvSpPr>
          <p:cNvPr id="3" name="Text Placeholder 2">
            <a:extLst>
              <a:ext uri="{FF2B5EF4-FFF2-40B4-BE49-F238E27FC236}">
                <a16:creationId xmlns:a16="http://schemas.microsoft.com/office/drawing/2014/main" id="{ACE446B9-9021-E34A-9EEE-AB9843B7192F}"/>
              </a:ext>
            </a:extLst>
          </p:cNvPr>
          <p:cNvSpPr>
            <a:spLocks noGrp="1"/>
          </p:cNvSpPr>
          <p:nvPr>
            <p:ph type="body" sz="quarter" idx="18"/>
          </p:nvPr>
        </p:nvSpPr>
        <p:spPr>
          <a:xfrm>
            <a:off x="643389" y="1133279"/>
            <a:ext cx="5572773" cy="4591442"/>
          </a:xfrm>
        </p:spPr>
        <p:txBody>
          <a:bodyPr>
            <a:normAutofit lnSpcReduction="10000"/>
          </a:bodyPr>
          <a:lstStyle/>
          <a:p>
            <a:pPr marL="0" indent="0"/>
            <a:r>
              <a:rPr lang="en-US" dirty="0"/>
              <a:t>All businesses, no matter how small, can benefit from the power and potential of technology. Smallholders are small operations by definition and in order to maximise income, technology has a key role to play. </a:t>
            </a:r>
          </a:p>
          <a:p>
            <a:pPr marL="0" indent="0"/>
            <a:r>
              <a:rPr lang="en-IE" dirty="0"/>
              <a:t>In this final Module, you will learn about </a:t>
            </a:r>
            <a:r>
              <a:rPr lang="en-IE" b="1" dirty="0"/>
              <a:t>Online Marketplaces </a:t>
            </a:r>
            <a:r>
              <a:rPr lang="en-IE" dirty="0"/>
              <a:t>and their relevance to you, why it is important to have your own </a:t>
            </a:r>
            <a:r>
              <a:rPr lang="en-IE" b="1" dirty="0"/>
              <a:t>Website</a:t>
            </a:r>
            <a:r>
              <a:rPr lang="en-IE" dirty="0"/>
              <a:t>, and how </a:t>
            </a:r>
            <a:r>
              <a:rPr lang="en-IE" b="1" dirty="0"/>
              <a:t>Social Media </a:t>
            </a:r>
            <a:r>
              <a:rPr lang="en-IE" dirty="0"/>
              <a:t>can help your smallholder business grow. Finally, we will give you an overview of Big Data and the role it is starting to play in Agriculture.</a:t>
            </a:r>
            <a:endParaRPr lang="en-RU" dirty="0"/>
          </a:p>
        </p:txBody>
      </p:sp>
      <p:sp>
        <p:nvSpPr>
          <p:cNvPr id="4" name="Text Placeholder 3">
            <a:extLst>
              <a:ext uri="{FF2B5EF4-FFF2-40B4-BE49-F238E27FC236}">
                <a16:creationId xmlns:a16="http://schemas.microsoft.com/office/drawing/2014/main" id="{A915BD0B-49A3-B944-85CA-6AA46EB0B2A4}"/>
              </a:ext>
            </a:extLst>
          </p:cNvPr>
          <p:cNvSpPr>
            <a:spLocks noGrp="1"/>
          </p:cNvSpPr>
          <p:nvPr>
            <p:ph type="body" sz="quarter" idx="16"/>
          </p:nvPr>
        </p:nvSpPr>
        <p:spPr>
          <a:xfrm>
            <a:off x="678799" y="381340"/>
            <a:ext cx="4378451" cy="603631"/>
          </a:xfrm>
        </p:spPr>
        <p:txBody>
          <a:bodyPr/>
          <a:lstStyle/>
          <a:p>
            <a:r>
              <a:rPr lang="en-IE" dirty="0"/>
              <a:t>Module 6 </a:t>
            </a:r>
            <a:endParaRPr lang="en-RU" dirty="0"/>
          </a:p>
        </p:txBody>
      </p:sp>
      <p:sp>
        <p:nvSpPr>
          <p:cNvPr id="5" name="Text Placeholder 4">
            <a:extLst>
              <a:ext uri="{FF2B5EF4-FFF2-40B4-BE49-F238E27FC236}">
                <a16:creationId xmlns:a16="http://schemas.microsoft.com/office/drawing/2014/main" id="{F4DBBAFF-0C2B-7545-91B1-0659D836DD78}"/>
              </a:ext>
            </a:extLst>
          </p:cNvPr>
          <p:cNvSpPr>
            <a:spLocks noGrp="1"/>
          </p:cNvSpPr>
          <p:nvPr>
            <p:ph type="body" sz="quarter" idx="14"/>
          </p:nvPr>
        </p:nvSpPr>
        <p:spPr>
          <a:xfrm>
            <a:off x="7188879" y="2336805"/>
            <a:ext cx="4718277" cy="822373"/>
          </a:xfrm>
        </p:spPr>
        <p:txBody>
          <a:bodyPr/>
          <a:lstStyle/>
          <a:p>
            <a:r>
              <a:rPr lang="en-IE" b="1" dirty="0"/>
              <a:t>The Importance of having your Own Website</a:t>
            </a:r>
            <a:endParaRPr lang="en-RU" b="1" dirty="0"/>
          </a:p>
        </p:txBody>
      </p:sp>
      <p:sp>
        <p:nvSpPr>
          <p:cNvPr id="6" name="Text Placeholder 5">
            <a:extLst>
              <a:ext uri="{FF2B5EF4-FFF2-40B4-BE49-F238E27FC236}">
                <a16:creationId xmlns:a16="http://schemas.microsoft.com/office/drawing/2014/main" id="{D9484154-309E-B94F-9E02-479B8089D20C}"/>
              </a:ext>
            </a:extLst>
          </p:cNvPr>
          <p:cNvSpPr>
            <a:spLocks noGrp="1"/>
          </p:cNvSpPr>
          <p:nvPr>
            <p:ph type="body" sz="quarter" idx="19"/>
          </p:nvPr>
        </p:nvSpPr>
        <p:spPr>
          <a:xfrm>
            <a:off x="6358401" y="2386086"/>
            <a:ext cx="511077" cy="635000"/>
          </a:xfrm>
        </p:spPr>
        <p:txBody>
          <a:bodyPr/>
          <a:lstStyle/>
          <a:p>
            <a:r>
              <a:rPr lang="en-IE" b="1" dirty="0"/>
              <a:t>2</a:t>
            </a:r>
            <a:endParaRPr lang="en-RU" b="1" dirty="0"/>
          </a:p>
        </p:txBody>
      </p:sp>
      <p:sp>
        <p:nvSpPr>
          <p:cNvPr id="7" name="Text Placeholder 6">
            <a:extLst>
              <a:ext uri="{FF2B5EF4-FFF2-40B4-BE49-F238E27FC236}">
                <a16:creationId xmlns:a16="http://schemas.microsoft.com/office/drawing/2014/main" id="{AFB87F6A-4B73-F74F-BA52-CF46610128EC}"/>
              </a:ext>
            </a:extLst>
          </p:cNvPr>
          <p:cNvSpPr>
            <a:spLocks noGrp="1"/>
          </p:cNvSpPr>
          <p:nvPr>
            <p:ph type="body" sz="quarter" idx="20"/>
          </p:nvPr>
        </p:nvSpPr>
        <p:spPr>
          <a:xfrm>
            <a:off x="7107892" y="1361484"/>
            <a:ext cx="4718277" cy="822373"/>
          </a:xfrm>
        </p:spPr>
        <p:txBody>
          <a:bodyPr/>
          <a:lstStyle/>
          <a:p>
            <a:r>
              <a:rPr lang="en-IE" b="1" dirty="0"/>
              <a:t>The Power of Collective – Online Marketplaces</a:t>
            </a:r>
            <a:endParaRPr lang="en-RU" b="1" dirty="0"/>
          </a:p>
        </p:txBody>
      </p:sp>
      <p:sp>
        <p:nvSpPr>
          <p:cNvPr id="8" name="Text Placeholder 7">
            <a:extLst>
              <a:ext uri="{FF2B5EF4-FFF2-40B4-BE49-F238E27FC236}">
                <a16:creationId xmlns:a16="http://schemas.microsoft.com/office/drawing/2014/main" id="{EA8B913C-8926-7941-B6B4-DEB86137719D}"/>
              </a:ext>
            </a:extLst>
          </p:cNvPr>
          <p:cNvSpPr>
            <a:spLocks noGrp="1"/>
          </p:cNvSpPr>
          <p:nvPr>
            <p:ph type="body" sz="quarter" idx="21"/>
          </p:nvPr>
        </p:nvSpPr>
        <p:spPr>
          <a:xfrm>
            <a:off x="6342498" y="3353496"/>
            <a:ext cx="511077" cy="635000"/>
          </a:xfrm>
        </p:spPr>
        <p:txBody>
          <a:bodyPr/>
          <a:lstStyle/>
          <a:p>
            <a:r>
              <a:rPr lang="en-IE" b="1" dirty="0"/>
              <a:t>3</a:t>
            </a:r>
            <a:endParaRPr lang="en-RU" b="1" dirty="0"/>
          </a:p>
        </p:txBody>
      </p:sp>
      <p:sp>
        <p:nvSpPr>
          <p:cNvPr id="9" name="Text Placeholder 8">
            <a:extLst>
              <a:ext uri="{FF2B5EF4-FFF2-40B4-BE49-F238E27FC236}">
                <a16:creationId xmlns:a16="http://schemas.microsoft.com/office/drawing/2014/main" id="{83F85A19-5B38-EE4B-B0B4-BD4B1473081F}"/>
              </a:ext>
            </a:extLst>
          </p:cNvPr>
          <p:cNvSpPr>
            <a:spLocks noGrp="1"/>
          </p:cNvSpPr>
          <p:nvPr>
            <p:ph type="body" sz="quarter" idx="22"/>
          </p:nvPr>
        </p:nvSpPr>
        <p:spPr>
          <a:xfrm>
            <a:off x="7188879" y="3259809"/>
            <a:ext cx="4718277" cy="822373"/>
          </a:xfrm>
        </p:spPr>
        <p:txBody>
          <a:bodyPr/>
          <a:lstStyle/>
          <a:p>
            <a:r>
              <a:rPr lang="en-IE" b="1" dirty="0"/>
              <a:t>The Benefit of using Social Media</a:t>
            </a:r>
            <a:endParaRPr lang="en-RU" b="1" dirty="0"/>
          </a:p>
        </p:txBody>
      </p:sp>
      <p:sp>
        <p:nvSpPr>
          <p:cNvPr id="10" name="Text Placeholder 7">
            <a:extLst>
              <a:ext uri="{FF2B5EF4-FFF2-40B4-BE49-F238E27FC236}">
                <a16:creationId xmlns:a16="http://schemas.microsoft.com/office/drawing/2014/main" id="{F7CB0B6F-DE19-8976-131E-7590C35ED0B6}"/>
              </a:ext>
            </a:extLst>
          </p:cNvPr>
          <p:cNvSpPr txBox="1">
            <a:spLocks/>
          </p:cNvSpPr>
          <p:nvPr/>
        </p:nvSpPr>
        <p:spPr>
          <a:xfrm>
            <a:off x="6358400" y="4320906"/>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0" kern="1200" baseline="0">
                <a:solidFill>
                  <a:srgbClr val="6D6A3A"/>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b="1" dirty="0"/>
              <a:t>4</a:t>
            </a:r>
            <a:endParaRPr lang="en-RU" b="1" dirty="0"/>
          </a:p>
        </p:txBody>
      </p:sp>
      <p:sp>
        <p:nvSpPr>
          <p:cNvPr id="12" name="Text Placeholder 8">
            <a:extLst>
              <a:ext uri="{FF2B5EF4-FFF2-40B4-BE49-F238E27FC236}">
                <a16:creationId xmlns:a16="http://schemas.microsoft.com/office/drawing/2014/main" id="{BD7132A1-41D4-5480-2E78-259EFCE75E45}"/>
              </a:ext>
            </a:extLst>
          </p:cNvPr>
          <p:cNvSpPr txBox="1">
            <a:spLocks/>
          </p:cNvSpPr>
          <p:nvPr/>
        </p:nvSpPr>
        <p:spPr>
          <a:xfrm>
            <a:off x="7188879" y="4182813"/>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60220F"/>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b="1" dirty="0"/>
              <a:t>Big Data in Agriculture</a:t>
            </a:r>
            <a:endParaRPr lang="en-RU" b="1" dirty="0"/>
          </a:p>
        </p:txBody>
      </p:sp>
      <p:sp>
        <p:nvSpPr>
          <p:cNvPr id="13" name="Arc 12">
            <a:extLst>
              <a:ext uri="{FF2B5EF4-FFF2-40B4-BE49-F238E27FC236}">
                <a16:creationId xmlns:a16="http://schemas.microsoft.com/office/drawing/2014/main" id="{DEF07803-1833-70D7-5E44-506C256D5884}"/>
              </a:ext>
            </a:extLst>
          </p:cNvPr>
          <p:cNvSpPr/>
          <p:nvPr/>
        </p:nvSpPr>
        <p:spPr>
          <a:xfrm flipH="1">
            <a:off x="6187661" y="1736179"/>
            <a:ext cx="57002" cy="6260123"/>
          </a:xfrm>
          <a:prstGeom prst="arc">
            <a:avLst/>
          </a:prstGeom>
          <a:ln w="28575">
            <a:solidFill>
              <a:srgbClr val="A23B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Tree>
    <p:extLst>
      <p:ext uri="{BB962C8B-B14F-4D97-AF65-F5344CB8AC3E}">
        <p14:creationId xmlns:p14="http://schemas.microsoft.com/office/powerpoint/2010/main" val="146847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blackboard&#10;&#10;Description automatically generated">
            <a:extLst>
              <a:ext uri="{FF2B5EF4-FFF2-40B4-BE49-F238E27FC236}">
                <a16:creationId xmlns:a16="http://schemas.microsoft.com/office/drawing/2014/main" id="{E3620040-3F3E-8512-31A0-21E852C50B33}"/>
              </a:ext>
            </a:extLst>
          </p:cNvPr>
          <p:cNvPicPr>
            <a:picLocks noGrp="1" noChangeAspect="1"/>
          </p:cNvPicPr>
          <p:nvPr>
            <p:ph type="pic" sz="quarter" idx="17"/>
          </p:nvPr>
        </p:nvPicPr>
        <p:blipFill rotWithShape="1">
          <a:blip r:embed="rId2">
            <a:extLst>
              <a:ext uri="{837473B0-CC2E-450A-ABE3-18F120FF3D39}">
                <a1611:picAttrSrcUrl xmlns:a1611="http://schemas.microsoft.com/office/drawing/2016/11/main" r:id="rId3"/>
              </a:ext>
            </a:extLst>
          </a:blip>
          <a:srcRect l="3509" r="4793"/>
          <a:stretch/>
        </p:blipFill>
        <p:spPr>
          <a:xfrm>
            <a:off x="7340026" y="0"/>
            <a:ext cx="4851974" cy="6858000"/>
          </a:xfrm>
        </p:spPr>
      </p:pic>
      <p:sp>
        <p:nvSpPr>
          <p:cNvPr id="3" name="Text Placeholder 2">
            <a:extLst>
              <a:ext uri="{FF2B5EF4-FFF2-40B4-BE49-F238E27FC236}">
                <a16:creationId xmlns:a16="http://schemas.microsoft.com/office/drawing/2014/main" id="{6E062478-21F1-5516-C8E9-CF0D451CFBAE}"/>
              </a:ext>
            </a:extLst>
          </p:cNvPr>
          <p:cNvSpPr>
            <a:spLocks noGrp="1"/>
          </p:cNvSpPr>
          <p:nvPr>
            <p:ph type="body" sz="quarter" idx="16"/>
          </p:nvPr>
        </p:nvSpPr>
        <p:spPr>
          <a:xfrm>
            <a:off x="355869" y="1898009"/>
            <a:ext cx="6798464" cy="4038015"/>
          </a:xfrm>
        </p:spPr>
        <p:txBody>
          <a:bodyPr/>
          <a:lstStyle/>
          <a:p>
            <a:r>
              <a:rPr lang="en-US" dirty="0"/>
              <a:t>Showcasing your brand to prospective customers is one of the most important things that you can do. By clearly establishing who you are, what you represent and what you stand for, you increase the chances of customers buying from you.</a:t>
            </a:r>
          </a:p>
          <a:p>
            <a:r>
              <a:rPr lang="en-US" dirty="0"/>
              <a:t>We discussed a brand story in Module 4 your website is the most ideal platform to share YOUR STORY.</a:t>
            </a:r>
          </a:p>
          <a:p>
            <a:r>
              <a:rPr lang="en-US" dirty="0"/>
              <a:t>Branding is something that can set you apart from your competitors. Without a website, it can be incredibly challenging to do this because people can't easily find quality and reliable information on your business.</a:t>
            </a:r>
            <a:endParaRPr lang="en-IE" dirty="0"/>
          </a:p>
        </p:txBody>
      </p:sp>
      <p:sp>
        <p:nvSpPr>
          <p:cNvPr id="4" name="Text Placeholder 3">
            <a:extLst>
              <a:ext uri="{FF2B5EF4-FFF2-40B4-BE49-F238E27FC236}">
                <a16:creationId xmlns:a16="http://schemas.microsoft.com/office/drawing/2014/main" id="{2D5931D9-C00B-C669-9087-3D1B6A2EECB8}"/>
              </a:ext>
            </a:extLst>
          </p:cNvPr>
          <p:cNvSpPr>
            <a:spLocks noGrp="1"/>
          </p:cNvSpPr>
          <p:nvPr>
            <p:ph type="body" sz="quarter" idx="18"/>
          </p:nvPr>
        </p:nvSpPr>
        <p:spPr/>
        <p:txBody>
          <a:bodyPr anchor="ctr"/>
          <a:lstStyle/>
          <a:p>
            <a:r>
              <a:rPr lang="en-IE" dirty="0"/>
              <a:t>2. Brand</a:t>
            </a:r>
          </a:p>
        </p:txBody>
      </p:sp>
      <p:sp>
        <p:nvSpPr>
          <p:cNvPr id="8" name="Speech Bubble: Rectangle with Corners Rounded 7">
            <a:extLst>
              <a:ext uri="{FF2B5EF4-FFF2-40B4-BE49-F238E27FC236}">
                <a16:creationId xmlns:a16="http://schemas.microsoft.com/office/drawing/2014/main" id="{2D75A510-8082-D3A2-E4A2-AD01402D9734}"/>
              </a:ext>
            </a:extLst>
          </p:cNvPr>
          <p:cNvSpPr/>
          <p:nvPr/>
        </p:nvSpPr>
        <p:spPr>
          <a:xfrm>
            <a:off x="7154333" y="3744229"/>
            <a:ext cx="2938200" cy="1559292"/>
          </a:xfrm>
          <a:prstGeom prst="wedgeRoundRectCallout">
            <a:avLst>
              <a:gd name="adj1" fmla="val -67399"/>
              <a:gd name="adj2" fmla="val -20672"/>
              <a:gd name="adj3" fmla="val 16667"/>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Use your website to share your story and build your Brand – Adding Videos is a great way of doing this.</a:t>
            </a:r>
          </a:p>
        </p:txBody>
      </p:sp>
    </p:spTree>
    <p:extLst>
      <p:ext uri="{BB962C8B-B14F-4D97-AF65-F5344CB8AC3E}">
        <p14:creationId xmlns:p14="http://schemas.microsoft.com/office/powerpoint/2010/main" val="3018010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Fruits and vegetables in bags">
            <a:extLst>
              <a:ext uri="{FF2B5EF4-FFF2-40B4-BE49-F238E27FC236}">
                <a16:creationId xmlns:a16="http://schemas.microsoft.com/office/drawing/2014/main" id="{7DC1F293-71B1-2BBF-A2E4-5842F4E25805}"/>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Lst>
          </a:blip>
          <a:srcRect l="22166" r="15543"/>
          <a:stretch/>
        </p:blipFill>
        <p:spPr>
          <a:xfrm>
            <a:off x="7340026" y="0"/>
            <a:ext cx="4851974" cy="6858000"/>
          </a:xfrm>
        </p:spPr>
      </p:pic>
      <p:sp>
        <p:nvSpPr>
          <p:cNvPr id="3" name="Text Placeholder 2">
            <a:extLst>
              <a:ext uri="{FF2B5EF4-FFF2-40B4-BE49-F238E27FC236}">
                <a16:creationId xmlns:a16="http://schemas.microsoft.com/office/drawing/2014/main" id="{C6903059-6472-57D9-4EB2-3964F0B5087C}"/>
              </a:ext>
            </a:extLst>
          </p:cNvPr>
          <p:cNvSpPr>
            <a:spLocks noGrp="1"/>
          </p:cNvSpPr>
          <p:nvPr>
            <p:ph type="body" sz="quarter" idx="16"/>
          </p:nvPr>
        </p:nvSpPr>
        <p:spPr>
          <a:xfrm>
            <a:off x="292369" y="2025008"/>
            <a:ext cx="6791935" cy="4038015"/>
          </a:xfrm>
        </p:spPr>
        <p:txBody>
          <a:bodyPr/>
          <a:lstStyle/>
          <a:p>
            <a:r>
              <a:rPr lang="en-US" dirty="0"/>
              <a:t>Perhaps one of the most intriguing reasons to have a website for your smallholder business is because it can increase your chances of getting sales leads.</a:t>
            </a:r>
          </a:p>
          <a:p>
            <a:r>
              <a:rPr lang="en-US" dirty="0"/>
              <a:t>Once people find you online, become interested in your product or service and want to know more, they'll know how to contact you (or make purchases) thanks to the information on your website, which gives you the opportunity to increase your sales. Even though websites have a cost, when used correctly, they have a positive return on investment (ROI).</a:t>
            </a:r>
            <a:endParaRPr lang="en-IE" dirty="0"/>
          </a:p>
        </p:txBody>
      </p:sp>
      <p:sp>
        <p:nvSpPr>
          <p:cNvPr id="4" name="Text Placeholder 3">
            <a:extLst>
              <a:ext uri="{FF2B5EF4-FFF2-40B4-BE49-F238E27FC236}">
                <a16:creationId xmlns:a16="http://schemas.microsoft.com/office/drawing/2014/main" id="{92B50A52-E3B1-6AB7-E703-36116D1F5254}"/>
              </a:ext>
            </a:extLst>
          </p:cNvPr>
          <p:cNvSpPr>
            <a:spLocks noGrp="1"/>
          </p:cNvSpPr>
          <p:nvPr>
            <p:ph type="body" sz="quarter" idx="18"/>
          </p:nvPr>
        </p:nvSpPr>
        <p:spPr>
          <a:xfrm>
            <a:off x="447065" y="533400"/>
            <a:ext cx="6482545" cy="986928"/>
          </a:xfrm>
        </p:spPr>
        <p:txBody>
          <a:bodyPr anchor="ctr"/>
          <a:lstStyle/>
          <a:p>
            <a:r>
              <a:rPr lang="en-IE" dirty="0"/>
              <a:t>3. New Leads/ Opportunities</a:t>
            </a:r>
          </a:p>
          <a:p>
            <a:endParaRPr lang="en-IE" dirty="0"/>
          </a:p>
        </p:txBody>
      </p:sp>
      <p:sp>
        <p:nvSpPr>
          <p:cNvPr id="7" name="Speech Bubble: Rectangle with Corners Rounded 6">
            <a:extLst>
              <a:ext uri="{FF2B5EF4-FFF2-40B4-BE49-F238E27FC236}">
                <a16:creationId xmlns:a16="http://schemas.microsoft.com/office/drawing/2014/main" id="{8679AD3E-CD25-188E-9127-DDCBE5FA34BE}"/>
              </a:ext>
            </a:extLst>
          </p:cNvPr>
          <p:cNvSpPr/>
          <p:nvPr/>
        </p:nvSpPr>
        <p:spPr>
          <a:xfrm>
            <a:off x="8673565" y="5283377"/>
            <a:ext cx="2938200" cy="1559292"/>
          </a:xfrm>
          <a:prstGeom prst="wedgeRoundRectCallout">
            <a:avLst>
              <a:gd name="adj1" fmla="val -38295"/>
              <a:gd name="adj2" fmla="val -106463"/>
              <a:gd name="adj3" fmla="val 16667"/>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A website can OPEN DOORS for you and your Smallholding</a:t>
            </a:r>
          </a:p>
        </p:txBody>
      </p:sp>
    </p:spTree>
    <p:extLst>
      <p:ext uri="{BB962C8B-B14F-4D97-AF65-F5344CB8AC3E}">
        <p14:creationId xmlns:p14="http://schemas.microsoft.com/office/powerpoint/2010/main" val="179480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Young man using smartphone on city street at night">
            <a:extLst>
              <a:ext uri="{FF2B5EF4-FFF2-40B4-BE49-F238E27FC236}">
                <a16:creationId xmlns:a16="http://schemas.microsoft.com/office/drawing/2014/main" id="{6E55F694-1D5E-5337-607E-B5860466D0C7}"/>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Lst>
          </a:blip>
          <a:srcRect l="45612" r="7240"/>
          <a:stretch/>
        </p:blipFill>
        <p:spPr>
          <a:xfrm>
            <a:off x="7340026" y="0"/>
            <a:ext cx="4851974" cy="6858000"/>
          </a:xfrm>
        </p:spPr>
      </p:pic>
      <p:sp>
        <p:nvSpPr>
          <p:cNvPr id="3" name="Text Placeholder 2">
            <a:extLst>
              <a:ext uri="{FF2B5EF4-FFF2-40B4-BE49-F238E27FC236}">
                <a16:creationId xmlns:a16="http://schemas.microsoft.com/office/drawing/2014/main" id="{D091A072-5EC6-15AC-EC63-D5B68407E22E}"/>
              </a:ext>
            </a:extLst>
          </p:cNvPr>
          <p:cNvSpPr>
            <a:spLocks noGrp="1"/>
          </p:cNvSpPr>
          <p:nvPr>
            <p:ph type="body" sz="quarter" idx="16"/>
          </p:nvPr>
        </p:nvSpPr>
        <p:spPr/>
        <p:txBody>
          <a:bodyPr/>
          <a:lstStyle/>
          <a:p>
            <a:r>
              <a:rPr lang="en-US" dirty="0"/>
              <a:t>Once you're online and have an SEO-</a:t>
            </a:r>
            <a:r>
              <a:rPr lang="en-US" dirty="0" err="1"/>
              <a:t>optimised</a:t>
            </a:r>
            <a:r>
              <a:rPr lang="en-US" dirty="0"/>
              <a:t> website, you have a chance of showing up in Google search results. </a:t>
            </a:r>
          </a:p>
          <a:p>
            <a:r>
              <a:rPr lang="en-US" dirty="0"/>
              <a:t>This means that when people are searching for a product or service, there is a chance your website will show up in the results. This gives you the opportunity to drastically increase your customer base. Having a good quality website and making a good first impression will keep their attention and whet their appetite to learn more about you. </a:t>
            </a:r>
            <a:endParaRPr lang="en-IE" dirty="0"/>
          </a:p>
        </p:txBody>
      </p:sp>
      <p:sp>
        <p:nvSpPr>
          <p:cNvPr id="4" name="Text Placeholder 3">
            <a:extLst>
              <a:ext uri="{FF2B5EF4-FFF2-40B4-BE49-F238E27FC236}">
                <a16:creationId xmlns:a16="http://schemas.microsoft.com/office/drawing/2014/main" id="{D57A038A-E69E-4FCF-EF4A-5477455D8133}"/>
              </a:ext>
            </a:extLst>
          </p:cNvPr>
          <p:cNvSpPr>
            <a:spLocks noGrp="1"/>
          </p:cNvSpPr>
          <p:nvPr>
            <p:ph type="body" sz="quarter" idx="18"/>
          </p:nvPr>
        </p:nvSpPr>
        <p:spPr/>
        <p:txBody>
          <a:bodyPr anchor="ctr"/>
          <a:lstStyle/>
          <a:p>
            <a:r>
              <a:rPr lang="en-IE" dirty="0"/>
              <a:t>4. Organic Traffic</a:t>
            </a:r>
          </a:p>
        </p:txBody>
      </p:sp>
      <p:sp>
        <p:nvSpPr>
          <p:cNvPr id="5" name="Speech Bubble: Rectangle with Corners Rounded 4">
            <a:extLst>
              <a:ext uri="{FF2B5EF4-FFF2-40B4-BE49-F238E27FC236}">
                <a16:creationId xmlns:a16="http://schemas.microsoft.com/office/drawing/2014/main" id="{FFBA7D57-8FB2-B2AA-FB11-C4B28B4CEFBE}"/>
              </a:ext>
            </a:extLst>
          </p:cNvPr>
          <p:cNvSpPr/>
          <p:nvPr/>
        </p:nvSpPr>
        <p:spPr>
          <a:xfrm>
            <a:off x="6739639" y="5228339"/>
            <a:ext cx="3941768" cy="1551003"/>
          </a:xfrm>
          <a:prstGeom prst="wedgeRoundRectCallout">
            <a:avLst>
              <a:gd name="adj1" fmla="val -49377"/>
              <a:gd name="adj2" fmla="val -121678"/>
              <a:gd name="adj3" fmla="val 16667"/>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SEO stands </a:t>
            </a:r>
            <a:r>
              <a:rPr lang="en-IE" b="1" dirty="0"/>
              <a:t>for Search Engine Optimisation </a:t>
            </a:r>
            <a:r>
              <a:rPr lang="en-IE" dirty="0"/>
              <a:t>- </a:t>
            </a:r>
            <a:r>
              <a:rPr lang="en-US" dirty="0"/>
              <a:t>which is a set of practices designed to improve the appearance and positioning of web pages in organic search results</a:t>
            </a:r>
            <a:endParaRPr lang="en-IE" dirty="0"/>
          </a:p>
        </p:txBody>
      </p:sp>
    </p:spTree>
    <p:extLst>
      <p:ext uri="{BB962C8B-B14F-4D97-AF65-F5344CB8AC3E}">
        <p14:creationId xmlns:p14="http://schemas.microsoft.com/office/powerpoint/2010/main" val="243534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0D337C-B38E-CF45-6EA6-036A5D3B9D67}"/>
              </a:ext>
            </a:extLst>
          </p:cNvPr>
          <p:cNvSpPr>
            <a:spLocks noGrp="1"/>
          </p:cNvSpPr>
          <p:nvPr>
            <p:ph type="body" sz="quarter" idx="16"/>
          </p:nvPr>
        </p:nvSpPr>
        <p:spPr>
          <a:xfrm>
            <a:off x="315229" y="1988965"/>
            <a:ext cx="6746216" cy="4038015"/>
          </a:xfrm>
        </p:spPr>
        <p:txBody>
          <a:bodyPr/>
          <a:lstStyle/>
          <a:p>
            <a:r>
              <a:rPr lang="en-US" dirty="0"/>
              <a:t>Many businesses get calls from prospective customers asking simple questions about location and hours of operation. If you miss a call, the customer is left unhappy. Calls can also distract you from focusing on the most important parts of your business.  Usually, as a smallholder, you are a one-person show and don’t have time to act as a secretary, a website can reduce these calls and increase productivity. </a:t>
            </a:r>
          </a:p>
          <a:p>
            <a:r>
              <a:rPr lang="en-US" dirty="0"/>
              <a:t>At the same time, it helps customers find useful information without needing to call, which ultimately provides an all-around better user experience.</a:t>
            </a:r>
            <a:endParaRPr lang="en-IE" dirty="0"/>
          </a:p>
        </p:txBody>
      </p:sp>
      <p:sp>
        <p:nvSpPr>
          <p:cNvPr id="4" name="Text Placeholder 3">
            <a:extLst>
              <a:ext uri="{FF2B5EF4-FFF2-40B4-BE49-F238E27FC236}">
                <a16:creationId xmlns:a16="http://schemas.microsoft.com/office/drawing/2014/main" id="{DD2C1AB8-A736-7CA5-290C-009A653E5F2D}"/>
              </a:ext>
            </a:extLst>
          </p:cNvPr>
          <p:cNvSpPr>
            <a:spLocks noGrp="1"/>
          </p:cNvSpPr>
          <p:nvPr>
            <p:ph type="body" sz="quarter" idx="18"/>
          </p:nvPr>
        </p:nvSpPr>
        <p:spPr/>
        <p:txBody>
          <a:bodyPr anchor="ctr"/>
          <a:lstStyle/>
          <a:p>
            <a:r>
              <a:rPr lang="en-IE" dirty="0"/>
              <a:t>5. Time Saving </a:t>
            </a:r>
          </a:p>
        </p:txBody>
      </p:sp>
      <p:sp>
        <p:nvSpPr>
          <p:cNvPr id="8" name="Picture Placeholder 7">
            <a:extLst>
              <a:ext uri="{FF2B5EF4-FFF2-40B4-BE49-F238E27FC236}">
                <a16:creationId xmlns:a16="http://schemas.microsoft.com/office/drawing/2014/main" id="{11F62240-B9DE-3A7B-7D50-0E0675D39BDD}"/>
              </a:ext>
            </a:extLst>
          </p:cNvPr>
          <p:cNvSpPr>
            <a:spLocks noGrp="1"/>
          </p:cNvSpPr>
          <p:nvPr>
            <p:ph type="pic" sz="quarter" idx="17"/>
          </p:nvPr>
        </p:nvSpPr>
        <p:spPr/>
      </p:sp>
      <p:pic>
        <p:nvPicPr>
          <p:cNvPr id="10" name="Video 9" title="Woman answering telephones">
            <a:hlinkClick r:id="" action="ppaction://media"/>
            <a:extLst>
              <a:ext uri="{FF2B5EF4-FFF2-40B4-BE49-F238E27FC236}">
                <a16:creationId xmlns:a16="http://schemas.microsoft.com/office/drawing/2014/main" id="{ED442397-0945-027A-60AC-E59594A215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13600" y="-26193"/>
            <a:ext cx="4978400" cy="6884194"/>
          </a:xfrm>
          <a:prstGeom prst="rect">
            <a:avLst/>
          </a:prstGeom>
        </p:spPr>
      </p:pic>
    </p:spTree>
    <p:extLst>
      <p:ext uri="{BB962C8B-B14F-4D97-AF65-F5344CB8AC3E}">
        <p14:creationId xmlns:p14="http://schemas.microsoft.com/office/powerpoint/2010/main" val="199116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iagram, text&#10;&#10;Description automatically generated">
            <a:extLst>
              <a:ext uri="{FF2B5EF4-FFF2-40B4-BE49-F238E27FC236}">
                <a16:creationId xmlns:a16="http://schemas.microsoft.com/office/drawing/2014/main" id="{80ABB2E7-E217-D924-338D-B68E28F5CC46}"/>
              </a:ext>
            </a:extLst>
          </p:cNvPr>
          <p:cNvPicPr>
            <a:picLocks noGrp="1" noChangeAspect="1"/>
          </p:cNvPicPr>
          <p:nvPr>
            <p:ph type="pic" sz="quarter" idx="17"/>
          </p:nvPr>
        </p:nvPicPr>
        <p:blipFill rotWithShape="1">
          <a:blip r:embed="rId2">
            <a:extLst>
              <a:ext uri="{837473B0-CC2E-450A-ABE3-18F120FF3D39}">
                <a1611:picAttrSrcUrl xmlns:a1611="http://schemas.microsoft.com/office/drawing/2016/11/main" r:id="rId3"/>
              </a:ext>
            </a:extLst>
          </a:blip>
          <a:srcRect l="20033" r="23674"/>
          <a:stretch/>
        </p:blipFill>
        <p:spPr>
          <a:xfrm>
            <a:off x="7340026" y="0"/>
            <a:ext cx="4851974" cy="6858000"/>
          </a:xfrm>
        </p:spPr>
      </p:pic>
      <p:sp>
        <p:nvSpPr>
          <p:cNvPr id="3" name="Text Placeholder 2">
            <a:extLst>
              <a:ext uri="{FF2B5EF4-FFF2-40B4-BE49-F238E27FC236}">
                <a16:creationId xmlns:a16="http://schemas.microsoft.com/office/drawing/2014/main" id="{3CECC6CC-0A9F-91F7-F219-F3A194DFD094}"/>
              </a:ext>
            </a:extLst>
          </p:cNvPr>
          <p:cNvSpPr>
            <a:spLocks noGrp="1"/>
          </p:cNvSpPr>
          <p:nvPr>
            <p:ph type="body" sz="quarter" idx="16"/>
          </p:nvPr>
        </p:nvSpPr>
        <p:spPr/>
        <p:txBody>
          <a:bodyPr/>
          <a:lstStyle/>
          <a:p>
            <a:r>
              <a:rPr lang="en-US" dirty="0"/>
              <a:t>Since your website is on and available 24/7, it's easy to post updates and announcements to your customers. </a:t>
            </a:r>
          </a:p>
          <a:p>
            <a:r>
              <a:rPr lang="en-US" dirty="0"/>
              <a:t>Creating blog posts or regular updates is a way to keep them informed on everything that you're doing, growing or producing. When something is particularly relevant to them, it increases the chance of you being able to upsell them.</a:t>
            </a:r>
          </a:p>
          <a:p>
            <a:r>
              <a:rPr lang="en-US" dirty="0"/>
              <a:t>Social media updates are good but past posts are rarely any use , whereas your website posts are always there and always available.</a:t>
            </a:r>
            <a:endParaRPr lang="en-IE" dirty="0"/>
          </a:p>
        </p:txBody>
      </p:sp>
      <p:sp>
        <p:nvSpPr>
          <p:cNvPr id="4" name="Text Placeholder 3">
            <a:extLst>
              <a:ext uri="{FF2B5EF4-FFF2-40B4-BE49-F238E27FC236}">
                <a16:creationId xmlns:a16="http://schemas.microsoft.com/office/drawing/2014/main" id="{28297715-4F69-D0B3-FAC7-94BB726D0233}"/>
              </a:ext>
            </a:extLst>
          </p:cNvPr>
          <p:cNvSpPr>
            <a:spLocks noGrp="1"/>
          </p:cNvSpPr>
          <p:nvPr>
            <p:ph type="body" sz="quarter" idx="18"/>
          </p:nvPr>
        </p:nvSpPr>
        <p:spPr>
          <a:xfrm>
            <a:off x="447065" y="588891"/>
            <a:ext cx="6482545" cy="1210837"/>
          </a:xfrm>
        </p:spPr>
        <p:txBody>
          <a:bodyPr anchor="ctr"/>
          <a:lstStyle/>
          <a:p>
            <a:r>
              <a:rPr lang="en-IE" dirty="0"/>
              <a:t>6. Updates &amp; Announcements</a:t>
            </a:r>
          </a:p>
          <a:p>
            <a:endParaRPr lang="en-IE" dirty="0"/>
          </a:p>
        </p:txBody>
      </p:sp>
    </p:spTree>
    <p:extLst>
      <p:ext uri="{BB962C8B-B14F-4D97-AF65-F5344CB8AC3E}">
        <p14:creationId xmlns:p14="http://schemas.microsoft.com/office/powerpoint/2010/main" val="2676642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rson using tablet in grocery store">
            <a:extLst>
              <a:ext uri="{FF2B5EF4-FFF2-40B4-BE49-F238E27FC236}">
                <a16:creationId xmlns:a16="http://schemas.microsoft.com/office/drawing/2014/main" id="{724AFB01-FDFB-3F02-DB1B-D519FF3C6758}"/>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Lst>
          </a:blip>
          <a:srcRect l="12726" r="40090"/>
          <a:stretch/>
        </p:blipFill>
        <p:spPr>
          <a:xfrm>
            <a:off x="7340026" y="0"/>
            <a:ext cx="4851974" cy="6858000"/>
          </a:xfrm>
        </p:spPr>
      </p:pic>
      <p:sp>
        <p:nvSpPr>
          <p:cNvPr id="3" name="Text Placeholder 2">
            <a:extLst>
              <a:ext uri="{FF2B5EF4-FFF2-40B4-BE49-F238E27FC236}">
                <a16:creationId xmlns:a16="http://schemas.microsoft.com/office/drawing/2014/main" id="{7DA331AE-8D7C-7697-4E1F-953882763A64}"/>
              </a:ext>
            </a:extLst>
          </p:cNvPr>
          <p:cNvSpPr>
            <a:spLocks noGrp="1"/>
          </p:cNvSpPr>
          <p:nvPr>
            <p:ph type="body" sz="quarter" idx="16"/>
          </p:nvPr>
        </p:nvSpPr>
        <p:spPr>
          <a:xfrm>
            <a:off x="447064" y="1889542"/>
            <a:ext cx="6482545" cy="4038015"/>
          </a:xfrm>
        </p:spPr>
        <p:txBody>
          <a:bodyPr/>
          <a:lstStyle/>
          <a:p>
            <a:r>
              <a:rPr lang="en-US" dirty="0"/>
              <a:t>If you plan on leveraging digital marketing to grow your business, you'll want to drive traffic to a website or landing page. To do this effectively, lever key information on  traffic that has been going to your website so you can target the most qualified customers and get the best ROI on your investment . SEM is something that can’t be set up retroactively, so it is best to get your website running early even if you’re not planning on online advertising at the moment. There is help and advice out there to help you with your digital marketing.</a:t>
            </a:r>
          </a:p>
          <a:p>
            <a:pPr algn="l"/>
            <a:r>
              <a:rPr lang="en-US" sz="2000" b="1" dirty="0">
                <a:hlinkClick r:id="rId3"/>
              </a:rPr>
              <a:t>The Ultimate Guide to Digital Marketing</a:t>
            </a:r>
            <a:endParaRPr lang="en-IE" sz="2000" b="1" dirty="0"/>
          </a:p>
        </p:txBody>
      </p:sp>
      <p:sp>
        <p:nvSpPr>
          <p:cNvPr id="4" name="Text Placeholder 3">
            <a:extLst>
              <a:ext uri="{FF2B5EF4-FFF2-40B4-BE49-F238E27FC236}">
                <a16:creationId xmlns:a16="http://schemas.microsoft.com/office/drawing/2014/main" id="{6A9FF690-4EFD-5A09-0CAF-6D0F68CB05FA}"/>
              </a:ext>
            </a:extLst>
          </p:cNvPr>
          <p:cNvSpPr>
            <a:spLocks noGrp="1"/>
          </p:cNvSpPr>
          <p:nvPr>
            <p:ph type="body" sz="quarter" idx="18"/>
          </p:nvPr>
        </p:nvSpPr>
        <p:spPr>
          <a:xfrm>
            <a:off x="447064" y="597357"/>
            <a:ext cx="6482545" cy="1210837"/>
          </a:xfrm>
        </p:spPr>
        <p:txBody>
          <a:bodyPr anchor="ctr"/>
          <a:lstStyle/>
          <a:p>
            <a:r>
              <a:rPr lang="en-IE" dirty="0"/>
              <a:t>6. Digital Marketing</a:t>
            </a:r>
          </a:p>
          <a:p>
            <a:endParaRPr lang="en-IE" dirty="0"/>
          </a:p>
        </p:txBody>
      </p:sp>
      <p:sp>
        <p:nvSpPr>
          <p:cNvPr id="5" name="Speech Bubble: Rectangle with Corners Rounded 4">
            <a:extLst>
              <a:ext uri="{FF2B5EF4-FFF2-40B4-BE49-F238E27FC236}">
                <a16:creationId xmlns:a16="http://schemas.microsoft.com/office/drawing/2014/main" id="{6C3C4872-6C79-B498-CF9F-5BE05EE6880B}"/>
              </a:ext>
            </a:extLst>
          </p:cNvPr>
          <p:cNvSpPr/>
          <p:nvPr/>
        </p:nvSpPr>
        <p:spPr>
          <a:xfrm>
            <a:off x="7027505" y="1291840"/>
            <a:ext cx="3941768" cy="1551003"/>
          </a:xfrm>
          <a:prstGeom prst="wedgeRoundRectCallout">
            <a:avLst>
              <a:gd name="adj1" fmla="val -53243"/>
              <a:gd name="adj2" fmla="val 132158"/>
              <a:gd name="adj3" fmla="val 16667"/>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SEM stands </a:t>
            </a:r>
            <a:r>
              <a:rPr lang="en-IE" b="1" dirty="0"/>
              <a:t>for Search Engine Marketing </a:t>
            </a:r>
            <a:r>
              <a:rPr lang="en-IE" dirty="0"/>
              <a:t>- </a:t>
            </a:r>
            <a:r>
              <a:rPr lang="en-US" dirty="0"/>
              <a:t>leverages paid online advertising to increase website visibility within search engines.</a:t>
            </a:r>
            <a:endParaRPr lang="en-IE" dirty="0"/>
          </a:p>
        </p:txBody>
      </p:sp>
    </p:spTree>
    <p:extLst>
      <p:ext uri="{BB962C8B-B14F-4D97-AF65-F5344CB8AC3E}">
        <p14:creationId xmlns:p14="http://schemas.microsoft.com/office/powerpoint/2010/main" val="287478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58749-C300-2381-2F82-8142E120C28C}"/>
              </a:ext>
            </a:extLst>
          </p:cNvPr>
          <p:cNvSpPr>
            <a:spLocks noGrp="1"/>
          </p:cNvSpPr>
          <p:nvPr>
            <p:ph type="body" sz="quarter" idx="16"/>
          </p:nvPr>
        </p:nvSpPr>
        <p:spPr>
          <a:xfrm>
            <a:off x="101600" y="1906476"/>
            <a:ext cx="12031133" cy="4038015"/>
          </a:xfrm>
        </p:spPr>
        <p:txBody>
          <a:bodyPr/>
          <a:lstStyle/>
          <a:p>
            <a:pPr marL="342900" indent="-342900" algn="l">
              <a:buFont typeface="Arial" panose="020B0604020202020204" pitchFamily="34" charset="0"/>
              <a:buChar char="•"/>
            </a:pPr>
            <a:r>
              <a:rPr lang="en-US" sz="2000" b="1" i="0" dirty="0">
                <a:effectLst/>
              </a:rPr>
              <a:t>Pay-Per-Click (PPC)</a:t>
            </a:r>
            <a:r>
              <a:rPr lang="en-US" sz="2000" b="0" i="0" dirty="0">
                <a:effectLst/>
              </a:rPr>
              <a:t> — PPC is an online method for advertising where a business only pays for its ads when a person clicks on them. </a:t>
            </a:r>
          </a:p>
          <a:p>
            <a:pPr marL="342900" indent="-342900" algn="l">
              <a:buFont typeface="Arial" panose="020B0604020202020204" pitchFamily="34" charset="0"/>
              <a:buChar char="•"/>
            </a:pPr>
            <a:r>
              <a:rPr lang="en-US" sz="2000" b="1" i="0" dirty="0">
                <a:effectLst/>
              </a:rPr>
              <a:t>Social Media Marketing (SMM)</a:t>
            </a:r>
            <a:r>
              <a:rPr lang="en-US" sz="2000" b="0" i="0" dirty="0">
                <a:effectLst/>
              </a:rPr>
              <a:t> — SMM is the practice of using social media channels to promote business products or services. </a:t>
            </a:r>
          </a:p>
          <a:p>
            <a:pPr marL="342900" indent="-342900" algn="l">
              <a:buFont typeface="Arial" panose="020B0604020202020204" pitchFamily="34" charset="0"/>
              <a:buChar char="•"/>
            </a:pPr>
            <a:r>
              <a:rPr lang="en-US" sz="2000" b="1" i="0" dirty="0">
                <a:effectLst/>
              </a:rPr>
              <a:t>Email Marketing</a:t>
            </a:r>
            <a:r>
              <a:rPr lang="en-US" sz="2000" b="0" i="0" dirty="0">
                <a:effectLst/>
              </a:rPr>
              <a:t> — Email marketing enables businesses to send branded, promotional content directly to prospective customers via email. The use of automated newsletters is common in this context. </a:t>
            </a:r>
          </a:p>
          <a:p>
            <a:pPr marL="342900" indent="-342900" algn="l">
              <a:buFont typeface="Arial" panose="020B0604020202020204" pitchFamily="34" charset="0"/>
              <a:buChar char="•"/>
            </a:pPr>
            <a:r>
              <a:rPr lang="en-US" sz="2000" b="1" i="0" dirty="0">
                <a:effectLst/>
              </a:rPr>
              <a:t>Affiliate Marketing</a:t>
            </a:r>
            <a:r>
              <a:rPr lang="en-US" sz="2000" b="0" i="0" dirty="0">
                <a:effectLst/>
              </a:rPr>
              <a:t> — Affiliate marketing is a performance-based exercise that enables revenue sharing and pay-per-sale (PPS) compensation within a common network. </a:t>
            </a:r>
          </a:p>
          <a:p>
            <a:pPr marL="342900" indent="-342900" algn="l">
              <a:buFont typeface="Arial" panose="020B0604020202020204" pitchFamily="34" charset="0"/>
              <a:buChar char="•"/>
            </a:pPr>
            <a:r>
              <a:rPr lang="en-US" sz="2000" b="1" i="0" dirty="0">
                <a:effectLst/>
              </a:rPr>
              <a:t>Content Marketing</a:t>
            </a:r>
            <a:r>
              <a:rPr lang="en-US" sz="2000" b="0" i="0" dirty="0">
                <a:effectLst/>
              </a:rPr>
              <a:t> — Content marketing refers to the publishing and distribution of text, video or audio materials to customers online. Blogs, videos and podcasts are common ways for businesses to engage in content marketing.  </a:t>
            </a:r>
          </a:p>
          <a:p>
            <a:pPr marL="342900" indent="-342900" algn="l">
              <a:buFont typeface="Arial" panose="020B0604020202020204" pitchFamily="34" charset="0"/>
              <a:buChar char="•"/>
            </a:pPr>
            <a:r>
              <a:rPr lang="en-US" sz="2000" b="1" i="0" dirty="0">
                <a:effectLst/>
              </a:rPr>
              <a:t>Native Advertising</a:t>
            </a:r>
            <a:r>
              <a:rPr lang="en-US" sz="2000" b="0" i="0" dirty="0">
                <a:effectLst/>
              </a:rPr>
              <a:t> — Native advertising involves blending marketing materials into a medium, making the underlying message and marketing purposes equally important. Sponsored content, in which one business posts its own content on a different website, is a common method of native advertising. </a:t>
            </a:r>
          </a:p>
          <a:p>
            <a:pPr algn="l"/>
            <a:endParaRPr lang="en-IE" sz="2000" dirty="0"/>
          </a:p>
        </p:txBody>
      </p:sp>
      <p:sp>
        <p:nvSpPr>
          <p:cNvPr id="3" name="Text Placeholder 2">
            <a:extLst>
              <a:ext uri="{FF2B5EF4-FFF2-40B4-BE49-F238E27FC236}">
                <a16:creationId xmlns:a16="http://schemas.microsoft.com/office/drawing/2014/main" id="{68307E2D-3F31-96CB-87C5-678ECE729A4E}"/>
              </a:ext>
            </a:extLst>
          </p:cNvPr>
          <p:cNvSpPr>
            <a:spLocks noGrp="1"/>
          </p:cNvSpPr>
          <p:nvPr>
            <p:ph type="body" sz="quarter" idx="18"/>
          </p:nvPr>
        </p:nvSpPr>
        <p:spPr>
          <a:xfrm>
            <a:off x="447065" y="309491"/>
            <a:ext cx="11097969" cy="1493909"/>
          </a:xfrm>
        </p:spPr>
        <p:txBody>
          <a:bodyPr>
            <a:normAutofit/>
          </a:bodyPr>
          <a:lstStyle/>
          <a:p>
            <a:r>
              <a:rPr lang="en-US" sz="4000" dirty="0"/>
              <a:t>Digital marketing </a:t>
            </a:r>
            <a:r>
              <a:rPr lang="en-US" sz="2400" dirty="0"/>
              <a:t>is a broad term that encompasses many different channels for promoting business interests to prospective customers. That being said, there are several common methods for conducting digital marketing, including:</a:t>
            </a:r>
            <a:endParaRPr lang="en-IE" sz="2400" dirty="0"/>
          </a:p>
        </p:txBody>
      </p:sp>
    </p:spTree>
    <p:extLst>
      <p:ext uri="{BB962C8B-B14F-4D97-AF65-F5344CB8AC3E}">
        <p14:creationId xmlns:p14="http://schemas.microsoft.com/office/powerpoint/2010/main" val="4110066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FA26F5-071A-6C0D-4739-AA13C1BF750F}"/>
              </a:ext>
            </a:extLst>
          </p:cNvPr>
          <p:cNvSpPr txBox="1"/>
          <p:nvPr/>
        </p:nvSpPr>
        <p:spPr>
          <a:xfrm>
            <a:off x="3207727" y="1860712"/>
            <a:ext cx="5638800" cy="3471333"/>
          </a:xfrm>
          <a:prstGeom prst="rect">
            <a:avLst/>
          </a:prstGeom>
          <a:solidFill>
            <a:srgbClr val="F9A169"/>
          </a:solidFill>
        </p:spPr>
        <p:txBody>
          <a:bodyPr wrap="square" rtlCol="0">
            <a:spAutoFit/>
          </a:bodyPr>
          <a:lstStyle/>
          <a:p>
            <a:endParaRPr lang="en-IE" dirty="0"/>
          </a:p>
        </p:txBody>
      </p:sp>
      <p:sp>
        <p:nvSpPr>
          <p:cNvPr id="3" name="Text Placeholder 2">
            <a:extLst>
              <a:ext uri="{FF2B5EF4-FFF2-40B4-BE49-F238E27FC236}">
                <a16:creationId xmlns:a16="http://schemas.microsoft.com/office/drawing/2014/main" id="{1E526B71-3532-0A94-5704-D716D8D1F64F}"/>
              </a:ext>
            </a:extLst>
          </p:cNvPr>
          <p:cNvSpPr>
            <a:spLocks noGrp="1"/>
          </p:cNvSpPr>
          <p:nvPr>
            <p:ph type="body" sz="quarter" idx="13"/>
          </p:nvPr>
        </p:nvSpPr>
        <p:spPr/>
        <p:txBody>
          <a:bodyPr/>
          <a:lstStyle/>
          <a:p>
            <a:r>
              <a:rPr lang="en-IE" b="1" dirty="0"/>
              <a:t>Remember…</a:t>
            </a:r>
          </a:p>
        </p:txBody>
      </p:sp>
      <p:sp>
        <p:nvSpPr>
          <p:cNvPr id="5" name="TextBox 4">
            <a:extLst>
              <a:ext uri="{FF2B5EF4-FFF2-40B4-BE49-F238E27FC236}">
                <a16:creationId xmlns:a16="http://schemas.microsoft.com/office/drawing/2014/main" id="{4EBEF807-A588-D864-89C2-C3429A2859E7}"/>
              </a:ext>
            </a:extLst>
          </p:cNvPr>
          <p:cNvSpPr txBox="1"/>
          <p:nvPr/>
        </p:nvSpPr>
        <p:spPr>
          <a:xfrm>
            <a:off x="3297115" y="2070625"/>
            <a:ext cx="5460024" cy="3416320"/>
          </a:xfrm>
          <a:prstGeom prst="rect">
            <a:avLst/>
          </a:prstGeom>
          <a:noFill/>
        </p:spPr>
        <p:txBody>
          <a:bodyPr wrap="square">
            <a:spAutoFit/>
          </a:bodyPr>
          <a:lstStyle/>
          <a:p>
            <a:pPr algn="ctr"/>
            <a:r>
              <a:rPr lang="en-US" sz="5400" b="0" i="0" dirty="0">
                <a:solidFill>
                  <a:srgbClr val="333333"/>
                </a:solidFill>
                <a:effectLst/>
                <a:latin typeface="Freestyle Script" panose="030804020302050B0404" pitchFamily="66" charset="0"/>
              </a:rPr>
              <a:t> You can improve </a:t>
            </a:r>
            <a:r>
              <a:rPr lang="en-US" sz="5400" dirty="0">
                <a:solidFill>
                  <a:srgbClr val="333333"/>
                </a:solidFill>
                <a:latin typeface="Freestyle Script" panose="030804020302050B0404" pitchFamily="66" charset="0"/>
              </a:rPr>
              <a:t>a </a:t>
            </a:r>
            <a:r>
              <a:rPr lang="en-US" sz="5400" b="1" dirty="0">
                <a:solidFill>
                  <a:srgbClr val="333333"/>
                </a:solidFill>
                <a:latin typeface="Freestyle Script" panose="030804020302050B0404" pitchFamily="66" charset="0"/>
              </a:rPr>
              <a:t>WEBSITE</a:t>
            </a:r>
            <a:r>
              <a:rPr lang="en-US" sz="5400" dirty="0">
                <a:solidFill>
                  <a:srgbClr val="333333"/>
                </a:solidFill>
                <a:latin typeface="Freestyle Script" panose="030804020302050B0404" pitchFamily="66" charset="0"/>
              </a:rPr>
              <a:t> </a:t>
            </a:r>
            <a:r>
              <a:rPr lang="en-US" sz="5400" b="0" i="0" dirty="0">
                <a:solidFill>
                  <a:srgbClr val="333333"/>
                </a:solidFill>
                <a:effectLst/>
                <a:latin typeface="Freestyle Script" panose="030804020302050B0404" pitchFamily="66" charset="0"/>
              </a:rPr>
              <a:t>over time, but the key is to </a:t>
            </a:r>
            <a:r>
              <a:rPr lang="en-US" sz="5400" b="1" i="0" u="sng" dirty="0">
                <a:solidFill>
                  <a:srgbClr val="333333"/>
                </a:solidFill>
                <a:effectLst/>
                <a:latin typeface="Freestyle Script" panose="030804020302050B0404" pitchFamily="66" charset="0"/>
              </a:rPr>
              <a:t>START</a:t>
            </a:r>
            <a:r>
              <a:rPr lang="en-US" sz="5400" b="0" i="0" dirty="0">
                <a:solidFill>
                  <a:srgbClr val="333333"/>
                </a:solidFill>
                <a:effectLst/>
                <a:latin typeface="Freestyle Script" panose="030804020302050B0404" pitchFamily="66" charset="0"/>
              </a:rPr>
              <a:t> creating one.</a:t>
            </a:r>
            <a:endParaRPr lang="en-IE" sz="5400" dirty="0">
              <a:latin typeface="Freestyle Script" panose="030804020302050B0404" pitchFamily="66" charset="0"/>
            </a:endParaRPr>
          </a:p>
        </p:txBody>
      </p:sp>
    </p:spTree>
    <p:extLst>
      <p:ext uri="{BB962C8B-B14F-4D97-AF65-F5344CB8AC3E}">
        <p14:creationId xmlns:p14="http://schemas.microsoft.com/office/powerpoint/2010/main" val="4227700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744FAA-A8CC-18D6-E617-7388101ADA7A}"/>
              </a:ext>
            </a:extLst>
          </p:cNvPr>
          <p:cNvSpPr>
            <a:spLocks noGrp="1"/>
          </p:cNvSpPr>
          <p:nvPr>
            <p:ph type="body" sz="quarter" idx="22"/>
          </p:nvPr>
        </p:nvSpPr>
        <p:spPr>
          <a:xfrm>
            <a:off x="284358" y="283887"/>
            <a:ext cx="4231081" cy="1469497"/>
          </a:xfrm>
        </p:spPr>
        <p:txBody>
          <a:bodyPr>
            <a:normAutofit/>
          </a:bodyPr>
          <a:lstStyle/>
          <a:p>
            <a:r>
              <a:rPr lang="en-IE" b="1"/>
              <a:t>Setting up your own Website</a:t>
            </a:r>
          </a:p>
        </p:txBody>
      </p:sp>
      <p:sp>
        <p:nvSpPr>
          <p:cNvPr id="6" name="Text Placeholder 2">
            <a:extLst>
              <a:ext uri="{FF2B5EF4-FFF2-40B4-BE49-F238E27FC236}">
                <a16:creationId xmlns:a16="http://schemas.microsoft.com/office/drawing/2014/main" id="{00A90D3A-2CC0-F420-4BE4-DFD6AE332BA5}"/>
              </a:ext>
            </a:extLst>
          </p:cNvPr>
          <p:cNvSpPr txBox="1">
            <a:spLocks/>
          </p:cNvSpPr>
          <p:nvPr/>
        </p:nvSpPr>
        <p:spPr>
          <a:xfrm>
            <a:off x="480303" y="1164973"/>
            <a:ext cx="4798707" cy="32452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142D55"/>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5905D"/>
              </a:buClr>
              <a:buSzTx/>
              <a:buFont typeface="Arial"/>
              <a:buNone/>
              <a:tabLst/>
              <a:defRPr/>
            </a:pPr>
            <a:endParaRPr kumimoji="0" lang="en-GB" sz="2400" b="0" i="0" u="none" strike="noStrike" kern="1200" cap="none" spc="0" normalizeH="0" baseline="0" noProof="0" dirty="0">
              <a:ln>
                <a:noFill/>
              </a:ln>
              <a:solidFill>
                <a:srgbClr val="60220F"/>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
                <a:srgbClr val="F5905D"/>
              </a:buClr>
              <a:buSzTx/>
              <a:buFont typeface="Arial"/>
              <a:buNone/>
              <a:tabLst/>
              <a:defRPr/>
            </a:pPr>
            <a:r>
              <a:rPr kumimoji="0" lang="en-GB" sz="2400" b="1" i="0" u="none" strike="noStrike" kern="1200" cap="none" spc="0" normalizeH="0" baseline="0" noProof="0" dirty="0">
                <a:ln>
                  <a:noFill/>
                </a:ln>
                <a:solidFill>
                  <a:srgbClr val="60220F"/>
                </a:solidFill>
                <a:effectLst/>
                <a:highlight>
                  <a:srgbClr val="B6A8A7"/>
                </a:highlight>
                <a:uLnTx/>
                <a:uFillTx/>
                <a:ea typeface="+mn-ea"/>
                <a:cs typeface="+mn-cs"/>
              </a:rPr>
              <a:t>Use a website builder. </a:t>
            </a:r>
          </a:p>
          <a:p>
            <a:pPr marL="0" marR="0" lvl="0" indent="0" algn="l" defTabSz="914400" rtl="0" eaLnBrk="1" fontAlgn="auto" latinLnBrk="0" hangingPunct="1">
              <a:lnSpc>
                <a:spcPct val="90000"/>
              </a:lnSpc>
              <a:spcBef>
                <a:spcPts val="1000"/>
              </a:spcBef>
              <a:spcAft>
                <a:spcPts val="0"/>
              </a:spcAft>
              <a:buClr>
                <a:srgbClr val="F5905D"/>
              </a:buClr>
              <a:buSzTx/>
              <a:buFont typeface="Arial"/>
              <a:buNone/>
              <a:tabLst/>
              <a:defRPr/>
            </a:pPr>
            <a:r>
              <a:rPr kumimoji="0" lang="en-GB" sz="2400" b="0" i="0" u="none" strike="noStrike" kern="1200" cap="none" spc="0" normalizeH="0" baseline="0" noProof="0" dirty="0">
                <a:ln>
                  <a:noFill/>
                </a:ln>
                <a:solidFill>
                  <a:srgbClr val="60220F"/>
                </a:solidFill>
                <a:effectLst/>
                <a:uLnTx/>
                <a:uFillTx/>
                <a:ea typeface="+mn-ea"/>
                <a:cs typeface="+mn-cs"/>
              </a:rPr>
              <a:t>Create your website or online store using drag-n-drop templates. </a:t>
            </a:r>
          </a:p>
          <a:p>
            <a:pPr marL="0" marR="0" lvl="0" indent="0" algn="l" defTabSz="914400" rtl="0" eaLnBrk="1" fontAlgn="auto" latinLnBrk="0" hangingPunct="1">
              <a:lnSpc>
                <a:spcPct val="90000"/>
              </a:lnSpc>
              <a:spcBef>
                <a:spcPts val="1000"/>
              </a:spcBef>
              <a:spcAft>
                <a:spcPts val="0"/>
              </a:spcAft>
              <a:buClr>
                <a:srgbClr val="F5905D"/>
              </a:buClr>
              <a:buSzTx/>
              <a:buFont typeface="Arial"/>
              <a:buNone/>
              <a:tabLst/>
              <a:defRPr/>
            </a:pPr>
            <a:r>
              <a:rPr kumimoji="0" lang="en-GB" sz="2400" b="0" i="0" u="none" strike="noStrike" kern="1200" cap="none" spc="0" normalizeH="0" baseline="0" noProof="0" dirty="0">
                <a:ln>
                  <a:noFill/>
                </a:ln>
                <a:solidFill>
                  <a:srgbClr val="60220F"/>
                </a:solidFill>
                <a:effectLst/>
                <a:uLnTx/>
                <a:uFillTx/>
                <a:ea typeface="+mn-ea"/>
                <a:cs typeface="+mn-cs"/>
              </a:rPr>
              <a:t>This is an excellent review of the top 10 website builders that you can use.  They cover all levels of technical ability</a:t>
            </a:r>
            <a:r>
              <a:rPr lang="en-GB" dirty="0">
                <a:solidFill>
                  <a:srgbClr val="60220F"/>
                </a:solidFill>
              </a:rPr>
              <a:t>…</a:t>
            </a:r>
            <a:r>
              <a:rPr kumimoji="0" lang="en-GB" sz="2400" b="0" i="0" u="none" strike="noStrike" kern="1200" cap="none" spc="0" normalizeH="0" baseline="0" noProof="0" dirty="0">
                <a:ln>
                  <a:noFill/>
                </a:ln>
                <a:solidFill>
                  <a:srgbClr val="60220F"/>
                </a:solidFill>
                <a:effectLst/>
                <a:uLnTx/>
                <a:uFillTx/>
                <a:ea typeface="+mn-ea"/>
                <a:cs typeface="+mn-cs"/>
              </a:rPr>
              <a:t>you are sure to find one to suit your needs</a:t>
            </a:r>
          </a:p>
          <a:p>
            <a:pPr marL="0" marR="0" lvl="0" indent="0" algn="l" defTabSz="914400" rtl="0" eaLnBrk="1" fontAlgn="auto" latinLnBrk="0" hangingPunct="1">
              <a:lnSpc>
                <a:spcPct val="90000"/>
              </a:lnSpc>
              <a:spcBef>
                <a:spcPts val="1000"/>
              </a:spcBef>
              <a:spcAft>
                <a:spcPts val="0"/>
              </a:spcAft>
              <a:buClr>
                <a:srgbClr val="F5905D"/>
              </a:buClr>
              <a:buSzTx/>
              <a:buFont typeface="Arial"/>
              <a:buNone/>
              <a:tabLst/>
              <a:defRPr/>
            </a:pPr>
            <a:endParaRPr kumimoji="0" lang="en-US" sz="2400" b="0" i="0" u="none" strike="noStrike" kern="1200" cap="none" spc="0" normalizeH="0" baseline="0" noProof="0" dirty="0">
              <a:ln>
                <a:noFill/>
              </a:ln>
              <a:solidFill>
                <a:srgbClr val="60220F"/>
              </a:solidFill>
              <a:effectLst/>
              <a:uLnTx/>
              <a:uFillTx/>
              <a:ea typeface="+mn-ea"/>
              <a:cs typeface="+mn-cs"/>
            </a:endParaRPr>
          </a:p>
        </p:txBody>
      </p:sp>
      <p:sp>
        <p:nvSpPr>
          <p:cNvPr id="8" name="TextBox 7">
            <a:extLst>
              <a:ext uri="{FF2B5EF4-FFF2-40B4-BE49-F238E27FC236}">
                <a16:creationId xmlns:a16="http://schemas.microsoft.com/office/drawing/2014/main" id="{C6AD4353-2E12-A66C-0065-DC27B05A24E3}"/>
              </a:ext>
            </a:extLst>
          </p:cNvPr>
          <p:cNvSpPr txBox="1"/>
          <p:nvPr/>
        </p:nvSpPr>
        <p:spPr>
          <a:xfrm>
            <a:off x="1985477" y="4815864"/>
            <a:ext cx="3293533" cy="175432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F5905D"/>
              </a:buClr>
              <a:buSzTx/>
              <a:buFont typeface="Arial"/>
              <a:buNone/>
              <a:tabLst/>
              <a:defRPr/>
            </a:pPr>
            <a:r>
              <a:rPr kumimoji="0" lang="en-GB" sz="2400" b="0" i="0" u="none" strike="noStrike" kern="1200" cap="none" spc="0" normalizeH="0" baseline="0" noProof="0" dirty="0">
                <a:ln>
                  <a:noFill/>
                </a:ln>
                <a:solidFill>
                  <a:srgbClr val="6D6A3A"/>
                </a:solidFill>
                <a:effectLst/>
                <a:uLnTx/>
                <a:uFillTx/>
                <a:ea typeface="+mn-ea"/>
                <a:cs typeface="+mn-cs"/>
                <a:hlinkClick r:id="rId2">
                  <a:extLst>
                    <a:ext uri="{A12FA001-AC4F-418D-AE19-62706E023703}">
                      <ahyp:hlinkClr xmlns:ahyp="http://schemas.microsoft.com/office/drawing/2018/hyperlinkcolor" val="tx"/>
                    </a:ext>
                  </a:extLst>
                </a:hlinkClick>
              </a:rPr>
              <a:t>Website Builders Comparison: Find the Best Site Builder (top10bestwebsitebuilders.com)</a:t>
            </a:r>
            <a:r>
              <a:rPr kumimoji="0" lang="en-GB" sz="2400" b="1" i="0" u="none" strike="noStrike" kern="1200" cap="none" spc="0" normalizeH="0" baseline="0" noProof="0" dirty="0">
                <a:ln>
                  <a:noFill/>
                </a:ln>
                <a:solidFill>
                  <a:srgbClr val="6D6A3A"/>
                </a:solidFill>
                <a:effectLst/>
                <a:uLnTx/>
                <a:uFillTx/>
                <a:ea typeface="+mn-ea"/>
                <a:cs typeface="+mn-cs"/>
              </a:rPr>
              <a:t>Builders of 2021</a:t>
            </a:r>
            <a:endParaRPr kumimoji="0" lang="en-GB" sz="2400" b="0" i="0" u="none" strike="noStrike" kern="1200" cap="none" spc="0" normalizeH="0" baseline="0" noProof="0" dirty="0">
              <a:ln>
                <a:noFill/>
              </a:ln>
              <a:solidFill>
                <a:srgbClr val="6D6A3A"/>
              </a:solidFill>
              <a:effectLst/>
              <a:uLnTx/>
              <a:uFillTx/>
              <a:ea typeface="+mn-ea"/>
              <a:cs typeface="+mn-cs"/>
            </a:endParaRPr>
          </a:p>
        </p:txBody>
      </p:sp>
      <p:sp>
        <p:nvSpPr>
          <p:cNvPr id="9" name="Text Placeholder 2">
            <a:extLst>
              <a:ext uri="{FF2B5EF4-FFF2-40B4-BE49-F238E27FC236}">
                <a16:creationId xmlns:a16="http://schemas.microsoft.com/office/drawing/2014/main" id="{5EE00E0E-BAC2-678E-4B79-AF21575FC907}"/>
              </a:ext>
            </a:extLst>
          </p:cNvPr>
          <p:cNvSpPr>
            <a:spLocks noGrp="1"/>
          </p:cNvSpPr>
          <p:nvPr>
            <p:ph type="body" sz="quarter" idx="20"/>
          </p:nvPr>
        </p:nvSpPr>
        <p:spPr>
          <a:xfrm>
            <a:off x="6312222" y="1164973"/>
            <a:ext cx="5132388" cy="3722688"/>
          </a:xfrm>
        </p:spPr>
        <p:txBody>
          <a:bodyPr/>
          <a:lstStyle/>
          <a:p>
            <a:pPr>
              <a:buClr>
                <a:srgbClr val="F5905D"/>
              </a:buClr>
            </a:pPr>
            <a:endParaRPr lang="en-GB" b="0" i="0" dirty="0">
              <a:solidFill>
                <a:schemeClr val="tx1"/>
              </a:solidFill>
              <a:effectLst/>
            </a:endParaRPr>
          </a:p>
          <a:p>
            <a:pPr>
              <a:buClr>
                <a:srgbClr val="F5905D"/>
              </a:buClr>
            </a:pPr>
            <a:r>
              <a:rPr lang="en-GB" b="1" i="0" dirty="0">
                <a:effectLst/>
                <a:highlight>
                  <a:srgbClr val="B6A8A7"/>
                </a:highlight>
              </a:rPr>
              <a:t>Hire a professional. </a:t>
            </a:r>
          </a:p>
          <a:p>
            <a:pPr>
              <a:buClr>
                <a:srgbClr val="F5905D"/>
              </a:buClr>
            </a:pPr>
            <a:r>
              <a:rPr lang="en-GB" b="0" i="0" dirty="0">
                <a:effectLst/>
              </a:rPr>
              <a:t>If you have the budget, you may prefer to subcontract the creation of your website to a professional web designer. </a:t>
            </a:r>
          </a:p>
          <a:p>
            <a:pPr>
              <a:buClr>
                <a:srgbClr val="F5905D"/>
              </a:buClr>
            </a:pPr>
            <a:r>
              <a:rPr lang="en-GB" dirty="0"/>
              <a:t>For example, in Ireland there are grants or </a:t>
            </a:r>
            <a:r>
              <a:rPr lang="en-GB" dirty="0">
                <a:solidFill>
                  <a:schemeClr val="tx1"/>
                </a:solidFill>
                <a:hlinkClick r:id="rId3"/>
              </a:rPr>
              <a:t>Trading Online Voucher Schemes</a:t>
            </a:r>
            <a:r>
              <a:rPr lang="en-GB" dirty="0">
                <a:solidFill>
                  <a:schemeClr val="tx1"/>
                </a:solidFill>
              </a:rPr>
              <a:t> </a:t>
            </a:r>
            <a:r>
              <a:rPr lang="en-GB" dirty="0"/>
              <a:t>available in some countries to assist financially with the cost involved.</a:t>
            </a:r>
            <a:endParaRPr lang="en-GB" b="0" i="0" dirty="0">
              <a:effectLst/>
            </a:endParaRPr>
          </a:p>
          <a:p>
            <a:pPr>
              <a:buClr>
                <a:srgbClr val="F5905D"/>
              </a:buClr>
            </a:pPr>
            <a:r>
              <a:rPr lang="en-GB" dirty="0"/>
              <a:t>This article sets out 8 tips for hiring a web designer for your business</a:t>
            </a:r>
          </a:p>
          <a:p>
            <a:pPr>
              <a:buClr>
                <a:srgbClr val="F5905D"/>
              </a:buClr>
            </a:pPr>
            <a:r>
              <a:rPr lang="en-GB" dirty="0">
                <a:hlinkClick r:id="rId4"/>
              </a:rPr>
              <a:t>8 tips for hiring a Web designer for your business | CIO</a:t>
            </a:r>
            <a:endParaRPr lang="en-GB" b="0" i="0" dirty="0">
              <a:solidFill>
                <a:schemeClr val="tx1"/>
              </a:solidFill>
              <a:effectLst/>
            </a:endParaRPr>
          </a:p>
          <a:p>
            <a:pPr>
              <a:buClr>
                <a:srgbClr val="F5905D"/>
              </a:buClr>
            </a:pPr>
            <a:endParaRPr lang="en-US" dirty="0">
              <a:solidFill>
                <a:srgbClr val="1EB3DD"/>
              </a:solidFill>
            </a:endParaRPr>
          </a:p>
        </p:txBody>
      </p:sp>
    </p:spTree>
    <p:extLst>
      <p:ext uri="{BB962C8B-B14F-4D97-AF65-F5344CB8AC3E}">
        <p14:creationId xmlns:p14="http://schemas.microsoft.com/office/powerpoint/2010/main" val="926236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5A79E5-9816-33AA-E252-22761FDD9A6F}"/>
              </a:ext>
            </a:extLst>
          </p:cNvPr>
          <p:cNvSpPr>
            <a:spLocks noGrp="1"/>
          </p:cNvSpPr>
          <p:nvPr>
            <p:ph type="body" sz="quarter" idx="18"/>
          </p:nvPr>
        </p:nvSpPr>
        <p:spPr>
          <a:xfrm>
            <a:off x="2353733" y="2459743"/>
            <a:ext cx="9592734" cy="4168765"/>
          </a:xfrm>
        </p:spPr>
        <p:txBody>
          <a:bodyPr>
            <a:normAutofit fontScale="92500" lnSpcReduction="20000"/>
          </a:bodyPr>
          <a:lstStyle/>
          <a:p>
            <a:pPr indent="0" algn="just"/>
            <a:r>
              <a:rPr lang="en-GB" sz="2400" b="1" i="0" dirty="0">
                <a:solidFill>
                  <a:srgbClr val="6D6A3A"/>
                </a:solidFill>
                <a:effectLst/>
              </a:rPr>
              <a:t>For a monthly fee, the advantages of selling on Shopify are:-</a:t>
            </a:r>
          </a:p>
          <a:p>
            <a:pPr marL="571500" indent="-342900" algn="just">
              <a:buFont typeface="Arial" panose="020B0604020202020204" pitchFamily="34" charset="0"/>
              <a:buChar char="•"/>
            </a:pPr>
            <a:r>
              <a:rPr lang="en-GB" sz="2400" b="1" i="0" dirty="0">
                <a:effectLst/>
              </a:rPr>
              <a:t>Sell on your website versus a marketplace</a:t>
            </a:r>
            <a:r>
              <a:rPr lang="en-GB" dirty="0"/>
              <a:t> </a:t>
            </a:r>
          </a:p>
          <a:p>
            <a:pPr indent="0" algn="just"/>
            <a:r>
              <a:rPr lang="en-GB" sz="2400" b="0" i="0" dirty="0">
                <a:effectLst/>
              </a:rPr>
              <a:t>With Shopify, you get a website built for e-commerce. For example, you can choose from e-commerce web design templates, which make creating a website and transitioning to selling on your site easier.</a:t>
            </a:r>
          </a:p>
          <a:p>
            <a:pPr indent="0" algn="l">
              <a:buFont typeface="Arial" panose="020B0604020202020204" pitchFamily="34" charset="0"/>
              <a:buChar char="•"/>
            </a:pPr>
            <a:r>
              <a:rPr lang="en-GB" sz="2400" b="1" i="0" dirty="0">
                <a:effectLst/>
              </a:rPr>
              <a:t>  Create an online store fast, without a development background</a:t>
            </a:r>
            <a:endParaRPr lang="en-GB" sz="2400" b="0" i="0" dirty="0">
              <a:effectLst/>
            </a:endParaRPr>
          </a:p>
          <a:p>
            <a:pPr indent="0" algn="l"/>
            <a:r>
              <a:rPr lang="en-GB" sz="2400" b="0" i="0" dirty="0">
                <a:effectLst/>
              </a:rPr>
              <a:t>The design templates, both free and paid, available from Shopify make it possible for anyone to launch an online store. Even if you don’t have a development background, you can confidently create and publish a store for your farm business.</a:t>
            </a:r>
          </a:p>
          <a:p>
            <a:pPr indent="0" algn="l">
              <a:buFont typeface="Arial" panose="020B0604020202020204" pitchFamily="34" charset="0"/>
              <a:buChar char="•"/>
            </a:pPr>
            <a:r>
              <a:rPr lang="en-GB" sz="2400" b="1" i="0" dirty="0">
                <a:effectLst/>
              </a:rPr>
              <a:t>  Launch Google and Facebook ads from within the platform</a:t>
            </a:r>
            <a:endParaRPr lang="en-GB" sz="2400" b="0" i="0" dirty="0">
              <a:effectLst/>
            </a:endParaRPr>
          </a:p>
          <a:p>
            <a:pPr indent="0" algn="l"/>
            <a:r>
              <a:rPr lang="en-GB" sz="2400" b="0" i="0" dirty="0">
                <a:effectLst/>
              </a:rPr>
              <a:t>Shopify also includes a built-in feature for advertising your products. Whether you want to launch ads on Facebook or Google, you can do it from within Shopify. </a:t>
            </a:r>
            <a:endParaRPr lang="en-US" sz="900" dirty="0"/>
          </a:p>
          <a:p>
            <a:pPr indent="0" algn="l"/>
            <a:endParaRPr lang="en-IE" dirty="0"/>
          </a:p>
        </p:txBody>
      </p:sp>
      <p:sp>
        <p:nvSpPr>
          <p:cNvPr id="3" name="Text Placeholder 2">
            <a:extLst>
              <a:ext uri="{FF2B5EF4-FFF2-40B4-BE49-F238E27FC236}">
                <a16:creationId xmlns:a16="http://schemas.microsoft.com/office/drawing/2014/main" id="{297F0A36-0B26-B076-5EF0-AC1ADC464579}"/>
              </a:ext>
            </a:extLst>
          </p:cNvPr>
          <p:cNvSpPr>
            <a:spLocks noGrp="1"/>
          </p:cNvSpPr>
          <p:nvPr>
            <p:ph type="body" sz="quarter" idx="16"/>
          </p:nvPr>
        </p:nvSpPr>
        <p:spPr>
          <a:xfrm>
            <a:off x="0" y="371123"/>
            <a:ext cx="11297875" cy="580518"/>
          </a:xfrm>
        </p:spPr>
        <p:txBody>
          <a:bodyPr/>
          <a:lstStyle/>
          <a:p>
            <a:r>
              <a:rPr lang="en-US" dirty="0"/>
              <a:t>Why SHOPIFY may work for you…</a:t>
            </a:r>
            <a:endParaRPr lang="en-IE" dirty="0"/>
          </a:p>
        </p:txBody>
      </p:sp>
      <p:pic>
        <p:nvPicPr>
          <p:cNvPr id="4" name="Picture 3">
            <a:extLst>
              <a:ext uri="{FF2B5EF4-FFF2-40B4-BE49-F238E27FC236}">
                <a16:creationId xmlns:a16="http://schemas.microsoft.com/office/drawing/2014/main" id="{9567EA41-EB5E-4CCD-B551-4CAD92E7AAC9}"/>
              </a:ext>
            </a:extLst>
          </p:cNvPr>
          <p:cNvPicPr>
            <a:picLocks noChangeAspect="1"/>
          </p:cNvPicPr>
          <p:nvPr/>
        </p:nvPicPr>
        <p:blipFill>
          <a:blip r:embed="rId2"/>
          <a:stretch>
            <a:fillRect/>
          </a:stretch>
        </p:blipFill>
        <p:spPr>
          <a:xfrm>
            <a:off x="10202333" y="229492"/>
            <a:ext cx="1161601" cy="1240353"/>
          </a:xfrm>
          <a:prstGeom prst="rect">
            <a:avLst/>
          </a:prstGeom>
        </p:spPr>
      </p:pic>
      <p:sp>
        <p:nvSpPr>
          <p:cNvPr id="6" name="TextBox 5">
            <a:extLst>
              <a:ext uri="{FF2B5EF4-FFF2-40B4-BE49-F238E27FC236}">
                <a16:creationId xmlns:a16="http://schemas.microsoft.com/office/drawing/2014/main" id="{F45B0450-DF98-5CE0-A1BA-927F4DA40092}"/>
              </a:ext>
            </a:extLst>
          </p:cNvPr>
          <p:cNvSpPr txBox="1"/>
          <p:nvPr/>
        </p:nvSpPr>
        <p:spPr>
          <a:xfrm>
            <a:off x="856858" y="1549296"/>
            <a:ext cx="10068541" cy="830997"/>
          </a:xfrm>
          <a:prstGeom prst="rect">
            <a:avLst/>
          </a:prstGeom>
          <a:noFill/>
        </p:spPr>
        <p:txBody>
          <a:bodyPr wrap="square">
            <a:spAutoFit/>
          </a:bodyPr>
          <a:lstStyle/>
          <a:p>
            <a:pPr algn="just"/>
            <a:r>
              <a:rPr lang="en-GB" sz="2400" b="1" i="0" dirty="0">
                <a:solidFill>
                  <a:srgbClr val="A23B23"/>
                </a:solidFill>
                <a:effectLst/>
              </a:rPr>
              <a:t>Shopify is a unique online marketplace because it’s also a website builder, but for e-commerce businesses, that want to sell directly to consumers.   </a:t>
            </a:r>
          </a:p>
        </p:txBody>
      </p:sp>
    </p:spTree>
    <p:extLst>
      <p:ext uri="{BB962C8B-B14F-4D97-AF65-F5344CB8AC3E}">
        <p14:creationId xmlns:p14="http://schemas.microsoft.com/office/powerpoint/2010/main" val="4094189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44CAB-5204-0142-B92F-563C50EF4F08}"/>
              </a:ext>
            </a:extLst>
          </p:cNvPr>
          <p:cNvSpPr>
            <a:spLocks noGrp="1"/>
          </p:cNvSpPr>
          <p:nvPr>
            <p:ph type="body" sz="quarter" idx="17"/>
          </p:nvPr>
        </p:nvSpPr>
        <p:spPr>
          <a:xfrm>
            <a:off x="2029090" y="1604733"/>
            <a:ext cx="3791493" cy="3060399"/>
          </a:xfrm>
        </p:spPr>
        <p:txBody>
          <a:bodyPr>
            <a:normAutofit/>
          </a:bodyPr>
          <a:lstStyle/>
          <a:p>
            <a:r>
              <a:rPr lang="en-US" dirty="0"/>
              <a:t>The Power of Collective – </a:t>
            </a:r>
            <a:r>
              <a:rPr lang="en-US" b="1" dirty="0"/>
              <a:t>Online Marketplaces</a:t>
            </a:r>
          </a:p>
          <a:p>
            <a:endParaRPr lang="en-RU" dirty="0"/>
          </a:p>
        </p:txBody>
      </p:sp>
      <p:sp>
        <p:nvSpPr>
          <p:cNvPr id="3" name="Text Placeholder 2">
            <a:extLst>
              <a:ext uri="{FF2B5EF4-FFF2-40B4-BE49-F238E27FC236}">
                <a16:creationId xmlns:a16="http://schemas.microsoft.com/office/drawing/2014/main" id="{0D50092F-C8CA-1B43-A083-1CD1C77C866A}"/>
              </a:ext>
            </a:extLst>
          </p:cNvPr>
          <p:cNvSpPr>
            <a:spLocks noGrp="1"/>
          </p:cNvSpPr>
          <p:nvPr>
            <p:ph type="body" sz="quarter" idx="18"/>
          </p:nvPr>
        </p:nvSpPr>
        <p:spPr/>
        <p:txBody>
          <a:bodyPr/>
          <a:lstStyle/>
          <a:p>
            <a:r>
              <a:rPr lang="en-US" dirty="0"/>
              <a:t>01</a:t>
            </a:r>
            <a:endParaRPr lang="en-RU" dirty="0"/>
          </a:p>
        </p:txBody>
      </p:sp>
    </p:spTree>
    <p:extLst>
      <p:ext uri="{BB962C8B-B14F-4D97-AF65-F5344CB8AC3E}">
        <p14:creationId xmlns:p14="http://schemas.microsoft.com/office/powerpoint/2010/main" val="1109644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2F6B524-FCAC-BAE7-871A-9726190A2CE0}"/>
              </a:ext>
            </a:extLst>
          </p:cNvPr>
          <p:cNvSpPr>
            <a:spLocks noGrp="1"/>
          </p:cNvSpPr>
          <p:nvPr>
            <p:ph type="pic" sz="quarter" idx="15"/>
          </p:nvPr>
        </p:nvSpPr>
        <p:spPr/>
      </p:sp>
      <p:sp>
        <p:nvSpPr>
          <p:cNvPr id="3" name="Text Placeholder 2">
            <a:extLst>
              <a:ext uri="{FF2B5EF4-FFF2-40B4-BE49-F238E27FC236}">
                <a16:creationId xmlns:a16="http://schemas.microsoft.com/office/drawing/2014/main" id="{EF4474BC-B5B6-779A-EFD9-1C21D2C051B7}"/>
              </a:ext>
            </a:extLst>
          </p:cNvPr>
          <p:cNvSpPr>
            <a:spLocks noGrp="1"/>
          </p:cNvSpPr>
          <p:nvPr>
            <p:ph type="body" sz="quarter" idx="17"/>
          </p:nvPr>
        </p:nvSpPr>
        <p:spPr>
          <a:xfrm>
            <a:off x="1338053" y="1651939"/>
            <a:ext cx="4958132" cy="4441458"/>
          </a:xfrm>
        </p:spPr>
        <p:txBody>
          <a:bodyPr/>
          <a:lstStyle/>
          <a:p>
            <a:pPr algn="l">
              <a:lnSpc>
                <a:spcPct val="100000"/>
              </a:lnSpc>
            </a:pPr>
            <a:r>
              <a:rPr lang="en-US" sz="2400" dirty="0"/>
              <a:t>Online Stores can be built on Shopify handling everything from marketing and payments, to secure checkout and shipping. Costs from €9/month. </a:t>
            </a:r>
          </a:p>
          <a:p>
            <a:pPr algn="l">
              <a:lnSpc>
                <a:spcPct val="100000"/>
              </a:lnSpc>
            </a:pPr>
            <a:endParaRPr lang="en-US" sz="2400" dirty="0"/>
          </a:p>
          <a:p>
            <a:pPr algn="l">
              <a:lnSpc>
                <a:spcPct val="100000"/>
              </a:lnSpc>
            </a:pPr>
            <a:r>
              <a:rPr lang="en-US" sz="2400" dirty="0">
                <a:hlinkClick r:id="rId2"/>
              </a:rPr>
              <a:t>www.shopify.com/examples</a:t>
            </a:r>
            <a:r>
              <a:rPr lang="en-US" sz="2400" dirty="0"/>
              <a:t> - here are some examples of Shopify online stores with e-commerce template designs.</a:t>
            </a:r>
          </a:p>
          <a:p>
            <a:pPr algn="l">
              <a:lnSpc>
                <a:spcPct val="100000"/>
              </a:lnSpc>
            </a:pPr>
            <a:endParaRPr lang="en-IE" sz="2400" dirty="0"/>
          </a:p>
        </p:txBody>
      </p:sp>
      <p:sp>
        <p:nvSpPr>
          <p:cNvPr id="4" name="Text Placeholder 3">
            <a:extLst>
              <a:ext uri="{FF2B5EF4-FFF2-40B4-BE49-F238E27FC236}">
                <a16:creationId xmlns:a16="http://schemas.microsoft.com/office/drawing/2014/main" id="{C06F9BCB-9608-DE9D-741D-12BD7F09965B}"/>
              </a:ext>
            </a:extLst>
          </p:cNvPr>
          <p:cNvSpPr>
            <a:spLocks noGrp="1"/>
          </p:cNvSpPr>
          <p:nvPr>
            <p:ph type="body" sz="quarter" idx="13"/>
          </p:nvPr>
        </p:nvSpPr>
        <p:spPr>
          <a:xfrm>
            <a:off x="208699" y="309492"/>
            <a:ext cx="6361734" cy="914202"/>
          </a:xfrm>
        </p:spPr>
        <p:txBody>
          <a:bodyPr>
            <a:normAutofit/>
          </a:bodyPr>
          <a:lstStyle/>
          <a:p>
            <a:r>
              <a:rPr lang="en-IE" sz="4800" dirty="0"/>
              <a:t>SHOPIFY</a:t>
            </a:r>
          </a:p>
        </p:txBody>
      </p:sp>
      <p:pic>
        <p:nvPicPr>
          <p:cNvPr id="6" name="Picture 5">
            <a:hlinkClick r:id="rId2"/>
            <a:extLst>
              <a:ext uri="{FF2B5EF4-FFF2-40B4-BE49-F238E27FC236}">
                <a16:creationId xmlns:a16="http://schemas.microsoft.com/office/drawing/2014/main" id="{CE9B53C2-68D8-F230-7625-9290AEF3EF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316" r="16140"/>
          <a:stretch/>
        </p:blipFill>
        <p:spPr>
          <a:xfrm>
            <a:off x="8708571" y="1223695"/>
            <a:ext cx="3483428" cy="4070858"/>
          </a:xfrm>
          <a:prstGeom prst="rect">
            <a:avLst/>
          </a:prstGeom>
        </p:spPr>
      </p:pic>
      <p:sp>
        <p:nvSpPr>
          <p:cNvPr id="7" name="Oval 6">
            <a:hlinkClick r:id="rId2"/>
            <a:extLst>
              <a:ext uri="{FF2B5EF4-FFF2-40B4-BE49-F238E27FC236}">
                <a16:creationId xmlns:a16="http://schemas.microsoft.com/office/drawing/2014/main" id="{C53A0682-4741-4D29-B828-E41E17FC0382}"/>
              </a:ext>
            </a:extLst>
          </p:cNvPr>
          <p:cNvSpPr/>
          <p:nvPr/>
        </p:nvSpPr>
        <p:spPr>
          <a:xfrm>
            <a:off x="10330135" y="138928"/>
            <a:ext cx="1685925" cy="1685925"/>
          </a:xfrm>
          <a:prstGeom prst="ellipse">
            <a:avLst/>
          </a:prstGeom>
          <a:solidFill>
            <a:srgbClr val="F9A16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rPr>
              <a:t>CLICK       HERE</a:t>
            </a:r>
          </a:p>
          <a:p>
            <a:pPr algn="ctr"/>
            <a:r>
              <a:rPr lang="en-US" sz="2000" b="1" dirty="0">
                <a:solidFill>
                  <a:schemeClr val="bg1"/>
                </a:solidFill>
              </a:rPr>
              <a:t>TO VIEW</a:t>
            </a:r>
          </a:p>
        </p:txBody>
      </p:sp>
      <p:pic>
        <p:nvPicPr>
          <p:cNvPr id="8" name="Picture 7">
            <a:extLst>
              <a:ext uri="{FF2B5EF4-FFF2-40B4-BE49-F238E27FC236}">
                <a16:creationId xmlns:a16="http://schemas.microsoft.com/office/drawing/2014/main" id="{D09818B5-BBE3-058E-1879-153821E66572}"/>
              </a:ext>
            </a:extLst>
          </p:cNvPr>
          <p:cNvPicPr>
            <a:picLocks noChangeAspect="1"/>
          </p:cNvPicPr>
          <p:nvPr/>
        </p:nvPicPr>
        <p:blipFill>
          <a:blip r:embed="rId4"/>
          <a:stretch>
            <a:fillRect/>
          </a:stretch>
        </p:blipFill>
        <p:spPr>
          <a:xfrm>
            <a:off x="6296184" y="0"/>
            <a:ext cx="1161601" cy="1240353"/>
          </a:xfrm>
          <a:prstGeom prst="rect">
            <a:avLst/>
          </a:prstGeom>
        </p:spPr>
      </p:pic>
    </p:spTree>
    <p:extLst>
      <p:ext uri="{BB962C8B-B14F-4D97-AF65-F5344CB8AC3E}">
        <p14:creationId xmlns:p14="http://schemas.microsoft.com/office/powerpoint/2010/main" val="3004545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5A53C1-D3F7-6D8B-364B-7BEB9833A7AA}"/>
              </a:ext>
            </a:extLst>
          </p:cNvPr>
          <p:cNvSpPr>
            <a:spLocks noGrp="1"/>
          </p:cNvSpPr>
          <p:nvPr>
            <p:ph type="body" sz="quarter" idx="13"/>
          </p:nvPr>
        </p:nvSpPr>
        <p:spPr/>
        <p:txBody>
          <a:bodyPr>
            <a:normAutofit/>
          </a:bodyPr>
          <a:lstStyle/>
          <a:p>
            <a:r>
              <a:rPr lang="en-IE" sz="4800" dirty="0"/>
              <a:t>SHOPIFY</a:t>
            </a:r>
          </a:p>
          <a:p>
            <a:endParaRPr lang="en-IE" sz="4800" dirty="0"/>
          </a:p>
        </p:txBody>
      </p:sp>
      <p:pic>
        <p:nvPicPr>
          <p:cNvPr id="4" name="Picture Placeholder 3">
            <a:extLst>
              <a:ext uri="{FF2B5EF4-FFF2-40B4-BE49-F238E27FC236}">
                <a16:creationId xmlns:a16="http://schemas.microsoft.com/office/drawing/2014/main" id="{87B90BE5-64B5-445F-92CA-A9774220CAF5}"/>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l="502" r="502"/>
          <a:stretch>
            <a:fillRect/>
          </a:stretch>
        </p:blipFill>
        <p:spPr>
          <a:prstGeom prst="rect">
            <a:avLst/>
          </a:prstGeom>
        </p:spPr>
      </p:pic>
      <p:sp>
        <p:nvSpPr>
          <p:cNvPr id="6" name="TextBox 5">
            <a:extLst>
              <a:ext uri="{FF2B5EF4-FFF2-40B4-BE49-F238E27FC236}">
                <a16:creationId xmlns:a16="http://schemas.microsoft.com/office/drawing/2014/main" id="{014CD47E-6F90-E46E-C831-2BFB8809451C}"/>
              </a:ext>
            </a:extLst>
          </p:cNvPr>
          <p:cNvSpPr txBox="1"/>
          <p:nvPr/>
        </p:nvSpPr>
        <p:spPr>
          <a:xfrm>
            <a:off x="447065" y="2310285"/>
            <a:ext cx="2148089" cy="3139321"/>
          </a:xfrm>
          <a:prstGeom prst="rect">
            <a:avLst/>
          </a:prstGeom>
          <a:noFill/>
        </p:spPr>
        <p:txBody>
          <a:bodyPr wrap="square">
            <a:spAutoFit/>
          </a:bodyPr>
          <a:lstStyle/>
          <a:p>
            <a:pPr algn="ctr"/>
            <a:r>
              <a:rPr lang="en-GB" sz="2400" b="0" i="0" dirty="0">
                <a:solidFill>
                  <a:srgbClr val="A23B23"/>
                </a:solidFill>
                <a:effectLst/>
              </a:rPr>
              <a:t>There are many tools in Shopify that will help you launch your business ONLINE!</a:t>
            </a:r>
          </a:p>
          <a:p>
            <a:pPr algn="just"/>
            <a:endParaRPr lang="en-GB" sz="1800" b="0" i="0" dirty="0">
              <a:solidFill>
                <a:schemeClr val="tx1"/>
              </a:solidFill>
              <a:effectLst/>
            </a:endParaRPr>
          </a:p>
          <a:p>
            <a:pPr algn="just"/>
            <a:r>
              <a:rPr lang="en-GB" sz="1200" dirty="0">
                <a:hlinkClick r:id="rId3"/>
              </a:rPr>
              <a:t>Free Business Tools - Online Tools for Small Businesses (shopify.com)</a:t>
            </a:r>
            <a:endParaRPr lang="en-GB" sz="1800" b="0" i="0" dirty="0">
              <a:solidFill>
                <a:schemeClr val="tx1"/>
              </a:solidFill>
              <a:effectLst/>
            </a:endParaRPr>
          </a:p>
        </p:txBody>
      </p:sp>
      <p:pic>
        <p:nvPicPr>
          <p:cNvPr id="7" name="Picture 6">
            <a:extLst>
              <a:ext uri="{FF2B5EF4-FFF2-40B4-BE49-F238E27FC236}">
                <a16:creationId xmlns:a16="http://schemas.microsoft.com/office/drawing/2014/main" id="{6B677D49-8610-13F4-E83C-9CD104543403}"/>
              </a:ext>
            </a:extLst>
          </p:cNvPr>
          <p:cNvPicPr>
            <a:picLocks noChangeAspect="1"/>
          </p:cNvPicPr>
          <p:nvPr/>
        </p:nvPicPr>
        <p:blipFill>
          <a:blip r:embed="rId4"/>
          <a:stretch>
            <a:fillRect/>
          </a:stretch>
        </p:blipFill>
        <p:spPr>
          <a:xfrm>
            <a:off x="10202333" y="229492"/>
            <a:ext cx="1161601" cy="1240353"/>
          </a:xfrm>
          <a:prstGeom prst="rect">
            <a:avLst/>
          </a:prstGeom>
        </p:spPr>
      </p:pic>
    </p:spTree>
    <p:extLst>
      <p:ext uri="{BB962C8B-B14F-4D97-AF65-F5344CB8AC3E}">
        <p14:creationId xmlns:p14="http://schemas.microsoft.com/office/powerpoint/2010/main" val="915526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hlinkClick r:id="rId2"/>
            <a:extLst>
              <a:ext uri="{FF2B5EF4-FFF2-40B4-BE49-F238E27FC236}">
                <a16:creationId xmlns:a16="http://schemas.microsoft.com/office/drawing/2014/main" id="{91143243-6F4D-7F89-7478-3F41A08E6373}"/>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l="833" r="-14"/>
          <a:stretch/>
        </p:blipFill>
        <p:spPr>
          <a:xfrm>
            <a:off x="3184071" y="1893434"/>
            <a:ext cx="5665788" cy="3478212"/>
          </a:xfrm>
        </p:spPr>
      </p:pic>
      <p:sp>
        <p:nvSpPr>
          <p:cNvPr id="3" name="Text Placeholder 2">
            <a:extLst>
              <a:ext uri="{FF2B5EF4-FFF2-40B4-BE49-F238E27FC236}">
                <a16:creationId xmlns:a16="http://schemas.microsoft.com/office/drawing/2014/main" id="{BB355895-8845-1215-13AF-D96F47F8E662}"/>
              </a:ext>
            </a:extLst>
          </p:cNvPr>
          <p:cNvSpPr>
            <a:spLocks noGrp="1"/>
          </p:cNvSpPr>
          <p:nvPr>
            <p:ph type="body" sz="quarter" idx="13"/>
          </p:nvPr>
        </p:nvSpPr>
        <p:spPr/>
        <p:txBody>
          <a:bodyPr/>
          <a:lstStyle/>
          <a:p>
            <a:r>
              <a:rPr lang="en-US" dirty="0"/>
              <a:t>Be Inspired…An Irish Farm’s Website</a:t>
            </a:r>
            <a:endParaRPr lang="en-IE" dirty="0"/>
          </a:p>
        </p:txBody>
      </p:sp>
      <p:sp>
        <p:nvSpPr>
          <p:cNvPr id="6" name="TextBox 5">
            <a:extLst>
              <a:ext uri="{FF2B5EF4-FFF2-40B4-BE49-F238E27FC236}">
                <a16:creationId xmlns:a16="http://schemas.microsoft.com/office/drawing/2014/main" id="{471C6EEA-EC63-F412-9F53-ACE0441B151C}"/>
              </a:ext>
            </a:extLst>
          </p:cNvPr>
          <p:cNvSpPr txBox="1"/>
          <p:nvPr/>
        </p:nvSpPr>
        <p:spPr>
          <a:xfrm>
            <a:off x="243863" y="2013429"/>
            <a:ext cx="2761803" cy="3785652"/>
          </a:xfrm>
          <a:prstGeom prst="rect">
            <a:avLst/>
          </a:prstGeom>
          <a:noFill/>
        </p:spPr>
        <p:txBody>
          <a:bodyPr wrap="square" rtlCol="0">
            <a:spAutoFit/>
          </a:bodyPr>
          <a:lstStyle/>
          <a:p>
            <a:r>
              <a:rPr lang="en-US" sz="2400" b="1" dirty="0">
                <a:solidFill>
                  <a:srgbClr val="A23B23"/>
                </a:solidFill>
                <a:hlinkClick r:id="rId2"/>
              </a:rPr>
              <a:t>Beechlawn Organic Farm </a:t>
            </a:r>
            <a:r>
              <a:rPr lang="en-US" sz="2400" dirty="0">
                <a:solidFill>
                  <a:srgbClr val="A23B23"/>
                </a:solidFill>
              </a:rPr>
              <a:t>is an example of a Small Irish farm using its website to: </a:t>
            </a:r>
          </a:p>
          <a:p>
            <a:pPr marL="342900" indent="-342900">
              <a:buFont typeface="Arial" panose="020B0604020202020204" pitchFamily="34" charset="0"/>
              <a:buChar char="•"/>
            </a:pPr>
            <a:r>
              <a:rPr lang="en-US" sz="2400" dirty="0">
                <a:solidFill>
                  <a:srgbClr val="404F2F"/>
                </a:solidFill>
              </a:rPr>
              <a:t>highlight what they do </a:t>
            </a:r>
          </a:p>
          <a:p>
            <a:pPr marL="342900" indent="-342900">
              <a:buFont typeface="Arial" panose="020B0604020202020204" pitchFamily="34" charset="0"/>
              <a:buChar char="•"/>
            </a:pPr>
            <a:r>
              <a:rPr lang="en-US" sz="2400" dirty="0">
                <a:solidFill>
                  <a:srgbClr val="404F2F"/>
                </a:solidFill>
              </a:rPr>
              <a:t>tell their story </a:t>
            </a:r>
          </a:p>
          <a:p>
            <a:pPr marL="342900" indent="-342900">
              <a:buFont typeface="Arial" panose="020B0604020202020204" pitchFamily="34" charset="0"/>
              <a:buChar char="•"/>
            </a:pPr>
            <a:r>
              <a:rPr lang="en-US" sz="2400" dirty="0">
                <a:solidFill>
                  <a:srgbClr val="404F2F"/>
                </a:solidFill>
              </a:rPr>
              <a:t>sell their produce</a:t>
            </a:r>
          </a:p>
          <a:p>
            <a:pPr marL="342900" indent="-342900">
              <a:buFont typeface="Arial" panose="020B0604020202020204" pitchFamily="34" charset="0"/>
              <a:buChar char="•"/>
            </a:pPr>
            <a:r>
              <a:rPr lang="en-US" sz="2400" dirty="0">
                <a:solidFill>
                  <a:srgbClr val="404F2F"/>
                </a:solidFill>
              </a:rPr>
              <a:t>Build consumer trust</a:t>
            </a:r>
            <a:endParaRPr lang="en-IE" sz="2400" dirty="0">
              <a:solidFill>
                <a:srgbClr val="404F2F"/>
              </a:solidFill>
            </a:endParaRPr>
          </a:p>
        </p:txBody>
      </p:sp>
    </p:spTree>
    <p:extLst>
      <p:ext uri="{BB962C8B-B14F-4D97-AF65-F5344CB8AC3E}">
        <p14:creationId xmlns:p14="http://schemas.microsoft.com/office/powerpoint/2010/main" val="1170691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C4663-9B71-954A-921A-67A52D14DB4D}"/>
              </a:ext>
            </a:extLst>
          </p:cNvPr>
          <p:cNvSpPr>
            <a:spLocks noGrp="1"/>
          </p:cNvSpPr>
          <p:nvPr>
            <p:ph type="body" sz="quarter" idx="17"/>
          </p:nvPr>
        </p:nvSpPr>
        <p:spPr>
          <a:xfrm>
            <a:off x="2029090" y="1604733"/>
            <a:ext cx="3791493" cy="2907999"/>
          </a:xfrm>
        </p:spPr>
        <p:txBody>
          <a:bodyPr>
            <a:normAutofit/>
          </a:bodyPr>
          <a:lstStyle/>
          <a:p>
            <a:r>
              <a:rPr lang="en-IE" dirty="0"/>
              <a:t>The Benefit of using Social Media Channels for your Smallholding</a:t>
            </a:r>
            <a:endParaRPr lang="en-RU" dirty="0"/>
          </a:p>
        </p:txBody>
      </p:sp>
      <p:sp>
        <p:nvSpPr>
          <p:cNvPr id="3" name="Text Placeholder 2">
            <a:extLst>
              <a:ext uri="{FF2B5EF4-FFF2-40B4-BE49-F238E27FC236}">
                <a16:creationId xmlns:a16="http://schemas.microsoft.com/office/drawing/2014/main" id="{EDEE95F3-07C8-6241-8BEC-2AFFF8FA8FBC}"/>
              </a:ext>
            </a:extLst>
          </p:cNvPr>
          <p:cNvSpPr>
            <a:spLocks noGrp="1"/>
          </p:cNvSpPr>
          <p:nvPr>
            <p:ph type="body" sz="quarter" idx="18"/>
          </p:nvPr>
        </p:nvSpPr>
        <p:spPr/>
        <p:txBody>
          <a:bodyPr/>
          <a:lstStyle/>
          <a:p>
            <a:r>
              <a:rPr lang="en-IE" dirty="0"/>
              <a:t>03</a:t>
            </a:r>
            <a:endParaRPr lang="en-RU" dirty="0"/>
          </a:p>
        </p:txBody>
      </p:sp>
    </p:spTree>
    <p:extLst>
      <p:ext uri="{BB962C8B-B14F-4D97-AF65-F5344CB8AC3E}">
        <p14:creationId xmlns:p14="http://schemas.microsoft.com/office/powerpoint/2010/main" val="2140978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inner selfie">
            <a:extLst>
              <a:ext uri="{FF2B5EF4-FFF2-40B4-BE49-F238E27FC236}">
                <a16:creationId xmlns:a16="http://schemas.microsoft.com/office/drawing/2014/main" id="{745C64FE-5BE5-A24B-455E-A9B2BEC44C95}"/>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l="26429" r="26429"/>
          <a:stretch>
            <a:fillRect/>
          </a:stretch>
        </p:blipFill>
        <p:spPr/>
      </p:pic>
      <p:sp>
        <p:nvSpPr>
          <p:cNvPr id="3" name="Text Placeholder 2">
            <a:extLst>
              <a:ext uri="{FF2B5EF4-FFF2-40B4-BE49-F238E27FC236}">
                <a16:creationId xmlns:a16="http://schemas.microsoft.com/office/drawing/2014/main" id="{F95EB387-4D9D-5124-17B9-0CF560C9F946}"/>
              </a:ext>
            </a:extLst>
          </p:cNvPr>
          <p:cNvSpPr>
            <a:spLocks noGrp="1"/>
          </p:cNvSpPr>
          <p:nvPr>
            <p:ph type="body" sz="quarter" idx="16"/>
          </p:nvPr>
        </p:nvSpPr>
        <p:spPr>
          <a:xfrm>
            <a:off x="360103" y="1940342"/>
            <a:ext cx="6656468" cy="4038015"/>
          </a:xfrm>
        </p:spPr>
        <p:txBody>
          <a:bodyPr/>
          <a:lstStyle/>
          <a:p>
            <a:r>
              <a:rPr lang="en-US" dirty="0">
                <a:highlight>
                  <a:srgbClr val="E3E2DB"/>
                </a:highlight>
              </a:rPr>
              <a:t>Social media platforms have become very important. They are used as a resource in building a bridge between products and customers.</a:t>
            </a:r>
          </a:p>
          <a:p>
            <a:r>
              <a:rPr lang="en-US" dirty="0"/>
              <a:t>Social media has become an essential part of all food business marketing strategies.  Everyone needs to eat and is interested in food so as the producer you have an advantage already.</a:t>
            </a:r>
          </a:p>
          <a:p>
            <a:r>
              <a:rPr lang="en-US" dirty="0"/>
              <a:t> Due to the social nature of dining and food experiences, typically shared with friends and family, encouraging consumers to engage with social media is an important way of attracting new customers.  </a:t>
            </a:r>
          </a:p>
          <a:p>
            <a:endParaRPr lang="en-IE" dirty="0"/>
          </a:p>
        </p:txBody>
      </p:sp>
      <p:sp>
        <p:nvSpPr>
          <p:cNvPr id="4" name="Text Placeholder 3">
            <a:extLst>
              <a:ext uri="{FF2B5EF4-FFF2-40B4-BE49-F238E27FC236}">
                <a16:creationId xmlns:a16="http://schemas.microsoft.com/office/drawing/2014/main" id="{C2C93BC3-7D56-A211-7CB5-2055DBDEBE3A}"/>
              </a:ext>
            </a:extLst>
          </p:cNvPr>
          <p:cNvSpPr>
            <a:spLocks noGrp="1"/>
          </p:cNvSpPr>
          <p:nvPr>
            <p:ph type="body" sz="quarter" idx="18"/>
          </p:nvPr>
        </p:nvSpPr>
        <p:spPr>
          <a:xfrm>
            <a:off x="447065" y="512691"/>
            <a:ext cx="6482545" cy="1210837"/>
          </a:xfrm>
        </p:spPr>
        <p:txBody>
          <a:bodyPr anchor="ctr"/>
          <a:lstStyle/>
          <a:p>
            <a:r>
              <a:rPr lang="en-IE" dirty="0"/>
              <a:t>Social Media</a:t>
            </a:r>
          </a:p>
          <a:p>
            <a:endParaRPr lang="en-IE" dirty="0"/>
          </a:p>
        </p:txBody>
      </p:sp>
    </p:spTree>
    <p:extLst>
      <p:ext uri="{BB962C8B-B14F-4D97-AF65-F5344CB8AC3E}">
        <p14:creationId xmlns:p14="http://schemas.microsoft.com/office/powerpoint/2010/main" val="3850909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5330B6-1D85-720F-5DED-CFF4D5BC36E8}"/>
              </a:ext>
            </a:extLst>
          </p:cNvPr>
          <p:cNvSpPr>
            <a:spLocks noGrp="1"/>
          </p:cNvSpPr>
          <p:nvPr>
            <p:ph type="body" sz="quarter" idx="20"/>
          </p:nvPr>
        </p:nvSpPr>
        <p:spPr>
          <a:xfrm>
            <a:off x="207494" y="1459135"/>
            <a:ext cx="5038588" cy="3722513"/>
          </a:xfrm>
        </p:spPr>
        <p:txBody>
          <a:bodyPr/>
          <a:lstStyle/>
          <a:p>
            <a:pPr marL="0" indent="0"/>
            <a:r>
              <a:rPr lang="en-US" dirty="0"/>
              <a:t>Social media has </a:t>
            </a:r>
            <a:r>
              <a:rPr lang="en-US" dirty="0" err="1"/>
              <a:t>revolutionised</a:t>
            </a:r>
            <a:r>
              <a:rPr lang="en-US" dirty="0"/>
              <a:t> the way we interact with one another and how food businesses conduct business and </a:t>
            </a:r>
            <a:r>
              <a:rPr lang="en-US" b="1" dirty="0"/>
              <a:t>communicate with their customers in new and exciting ways.</a:t>
            </a:r>
          </a:p>
          <a:p>
            <a:pPr marL="0" indent="0"/>
            <a:r>
              <a:rPr lang="en-US" dirty="0"/>
              <a:t>Here are some examples of how food businesses are utilising social media platforms such as Facebook, Instagram, TikTok, Twitter, and others: </a:t>
            </a:r>
            <a:endParaRPr lang="en-IE" dirty="0"/>
          </a:p>
          <a:p>
            <a:endParaRPr lang="en-IE" dirty="0"/>
          </a:p>
        </p:txBody>
      </p:sp>
      <p:sp>
        <p:nvSpPr>
          <p:cNvPr id="3" name="Text Placeholder 2">
            <a:extLst>
              <a:ext uri="{FF2B5EF4-FFF2-40B4-BE49-F238E27FC236}">
                <a16:creationId xmlns:a16="http://schemas.microsoft.com/office/drawing/2014/main" id="{3993447E-811A-669F-7510-906C2B818214}"/>
              </a:ext>
            </a:extLst>
          </p:cNvPr>
          <p:cNvSpPr>
            <a:spLocks noGrp="1"/>
          </p:cNvSpPr>
          <p:nvPr>
            <p:ph type="body" sz="quarter" idx="22"/>
          </p:nvPr>
        </p:nvSpPr>
        <p:spPr>
          <a:xfrm>
            <a:off x="207494" y="444325"/>
            <a:ext cx="5158622" cy="857158"/>
          </a:xfrm>
        </p:spPr>
        <p:txBody>
          <a:bodyPr/>
          <a:lstStyle/>
          <a:p>
            <a:r>
              <a:rPr lang="en-IE" b="1" dirty="0"/>
              <a:t>Social Media’s Role…</a:t>
            </a:r>
          </a:p>
          <a:p>
            <a:endParaRPr lang="en-IE" b="1" dirty="0"/>
          </a:p>
        </p:txBody>
      </p:sp>
      <p:sp>
        <p:nvSpPr>
          <p:cNvPr id="5" name="Arrow: Right 4">
            <a:extLst>
              <a:ext uri="{FF2B5EF4-FFF2-40B4-BE49-F238E27FC236}">
                <a16:creationId xmlns:a16="http://schemas.microsoft.com/office/drawing/2014/main" id="{097AE72E-AC58-BB4B-1205-381606C09740}"/>
              </a:ext>
            </a:extLst>
          </p:cNvPr>
          <p:cNvSpPr/>
          <p:nvPr/>
        </p:nvSpPr>
        <p:spPr>
          <a:xfrm>
            <a:off x="4925265" y="3429000"/>
            <a:ext cx="1384313" cy="1177649"/>
          </a:xfrm>
          <a:prstGeom prst="rightArrow">
            <a:avLst/>
          </a:prstGeom>
          <a:solidFill>
            <a:srgbClr val="F9A169"/>
          </a:solidFill>
          <a:ln>
            <a:solidFill>
              <a:srgbClr val="F9A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Box 5">
            <a:extLst>
              <a:ext uri="{FF2B5EF4-FFF2-40B4-BE49-F238E27FC236}">
                <a16:creationId xmlns:a16="http://schemas.microsoft.com/office/drawing/2014/main" id="{699DD62E-8691-4134-4059-1A97F6884C5A}"/>
              </a:ext>
            </a:extLst>
          </p:cNvPr>
          <p:cNvSpPr txBox="1"/>
          <p:nvPr/>
        </p:nvSpPr>
        <p:spPr>
          <a:xfrm>
            <a:off x="6488720" y="677130"/>
            <a:ext cx="2525590" cy="1477328"/>
          </a:xfrm>
          <a:prstGeom prst="rect">
            <a:avLst/>
          </a:prstGeom>
          <a:solidFill>
            <a:srgbClr val="F9A169"/>
          </a:solidFill>
        </p:spPr>
        <p:txBody>
          <a:bodyPr wrap="square">
            <a:spAutoFit/>
          </a:bodyPr>
          <a:lstStyle/>
          <a:p>
            <a:pPr algn="ctr"/>
            <a:r>
              <a:rPr lang="en-US" b="0" i="0" dirty="0">
                <a:solidFill>
                  <a:srgbClr val="393939"/>
                </a:solidFill>
                <a:effectLst/>
                <a:latin typeface="Open Sans" panose="020B0606030504020204" pitchFamily="34" charset="0"/>
              </a:rPr>
              <a:t>It allows them to Post-high-quality images of food items and new products – Food is a visual thing!</a:t>
            </a:r>
            <a:endParaRPr lang="en-IE" dirty="0"/>
          </a:p>
        </p:txBody>
      </p:sp>
      <p:sp>
        <p:nvSpPr>
          <p:cNvPr id="7" name="TextBox 6">
            <a:extLst>
              <a:ext uri="{FF2B5EF4-FFF2-40B4-BE49-F238E27FC236}">
                <a16:creationId xmlns:a16="http://schemas.microsoft.com/office/drawing/2014/main" id="{CC6819E1-8BD8-2537-341C-CA4F3468139B}"/>
              </a:ext>
            </a:extLst>
          </p:cNvPr>
          <p:cNvSpPr txBox="1"/>
          <p:nvPr/>
        </p:nvSpPr>
        <p:spPr>
          <a:xfrm>
            <a:off x="6945919" y="2568448"/>
            <a:ext cx="1611189" cy="1200329"/>
          </a:xfrm>
          <a:prstGeom prst="rect">
            <a:avLst/>
          </a:prstGeom>
          <a:solidFill>
            <a:srgbClr val="A23B23"/>
          </a:solidFill>
        </p:spPr>
        <p:txBody>
          <a:bodyPr wrap="square">
            <a:spAutoFit/>
          </a:bodyPr>
          <a:lstStyle/>
          <a:p>
            <a:pPr algn="ctr"/>
            <a:r>
              <a:rPr lang="en-IE" b="0" i="0" dirty="0">
                <a:solidFill>
                  <a:schemeClr val="bg1"/>
                </a:solidFill>
                <a:effectLst/>
                <a:latin typeface="Open Sans" panose="020B0606030504020204" pitchFamily="34" charset="0"/>
              </a:rPr>
              <a:t>Showcase customer-generated content</a:t>
            </a:r>
            <a:endParaRPr lang="en-IE" dirty="0">
              <a:solidFill>
                <a:schemeClr val="bg1"/>
              </a:solidFill>
            </a:endParaRPr>
          </a:p>
        </p:txBody>
      </p:sp>
      <p:sp>
        <p:nvSpPr>
          <p:cNvPr id="8" name="TextBox 7">
            <a:extLst>
              <a:ext uri="{FF2B5EF4-FFF2-40B4-BE49-F238E27FC236}">
                <a16:creationId xmlns:a16="http://schemas.microsoft.com/office/drawing/2014/main" id="{940B6ADC-D5D4-9708-5649-8690D0F6DA42}"/>
              </a:ext>
            </a:extLst>
          </p:cNvPr>
          <p:cNvSpPr txBox="1"/>
          <p:nvPr/>
        </p:nvSpPr>
        <p:spPr>
          <a:xfrm>
            <a:off x="9198950" y="3030113"/>
            <a:ext cx="1756266" cy="1477328"/>
          </a:xfrm>
          <a:prstGeom prst="rect">
            <a:avLst/>
          </a:prstGeom>
          <a:solidFill>
            <a:srgbClr val="E3E2DB"/>
          </a:solidFill>
        </p:spPr>
        <p:txBody>
          <a:bodyPr wrap="square">
            <a:spAutoFit/>
          </a:bodyPr>
          <a:lstStyle/>
          <a:p>
            <a:pPr algn="ctr"/>
            <a:r>
              <a:rPr lang="en-IE" b="0" i="0" dirty="0">
                <a:solidFill>
                  <a:srgbClr val="A23B23"/>
                </a:solidFill>
                <a:effectLst/>
                <a:latin typeface="Open Sans" panose="020B0606030504020204" pitchFamily="34" charset="0"/>
              </a:rPr>
              <a:t>Recipes </a:t>
            </a:r>
            <a:r>
              <a:rPr lang="en-IE" dirty="0">
                <a:solidFill>
                  <a:srgbClr val="A23B23"/>
                </a:solidFill>
                <a:latin typeface="Open Sans" panose="020B0606030504020204" pitchFamily="34" charset="0"/>
              </a:rPr>
              <a:t>ideas or new produce launches can</a:t>
            </a:r>
            <a:r>
              <a:rPr lang="en-IE" b="0" i="0" dirty="0">
                <a:solidFill>
                  <a:srgbClr val="A23B23"/>
                </a:solidFill>
                <a:effectLst/>
                <a:latin typeface="Open Sans" panose="020B0606030504020204" pitchFamily="34" charset="0"/>
              </a:rPr>
              <a:t> be shared</a:t>
            </a:r>
            <a:endParaRPr lang="en-IE" dirty="0">
              <a:solidFill>
                <a:srgbClr val="A23B23"/>
              </a:solidFill>
            </a:endParaRPr>
          </a:p>
        </p:txBody>
      </p:sp>
      <p:sp>
        <p:nvSpPr>
          <p:cNvPr id="9" name="TextBox 8">
            <a:extLst>
              <a:ext uri="{FF2B5EF4-FFF2-40B4-BE49-F238E27FC236}">
                <a16:creationId xmlns:a16="http://schemas.microsoft.com/office/drawing/2014/main" id="{14CA72D7-9489-9160-01AC-4AEF090FFBC2}"/>
              </a:ext>
            </a:extLst>
          </p:cNvPr>
          <p:cNvSpPr txBox="1"/>
          <p:nvPr/>
        </p:nvSpPr>
        <p:spPr>
          <a:xfrm>
            <a:off x="9058272" y="5059930"/>
            <a:ext cx="1756267" cy="1477328"/>
          </a:xfrm>
          <a:prstGeom prst="rect">
            <a:avLst/>
          </a:prstGeom>
          <a:solidFill>
            <a:srgbClr val="ACC199"/>
          </a:solidFill>
        </p:spPr>
        <p:txBody>
          <a:bodyPr wrap="square">
            <a:spAutoFit/>
          </a:bodyPr>
          <a:lstStyle/>
          <a:p>
            <a:pPr algn="ctr"/>
            <a:r>
              <a:rPr lang="en-US">
                <a:solidFill>
                  <a:srgbClr val="393939"/>
                </a:solidFill>
                <a:latin typeface="Open Sans" panose="020B0606030504020204" pitchFamily="34" charset="0"/>
              </a:rPr>
              <a:t>They can s</a:t>
            </a:r>
            <a:r>
              <a:rPr lang="en-US" b="0" i="0">
                <a:solidFill>
                  <a:srgbClr val="393939"/>
                </a:solidFill>
                <a:effectLst/>
                <a:latin typeface="Open Sans" panose="020B0606030504020204" pitchFamily="34" charset="0"/>
              </a:rPr>
              <a:t>how photos and videos from behind the scenes.</a:t>
            </a:r>
          </a:p>
        </p:txBody>
      </p:sp>
      <p:sp>
        <p:nvSpPr>
          <p:cNvPr id="10" name="TextBox 9">
            <a:extLst>
              <a:ext uri="{FF2B5EF4-FFF2-40B4-BE49-F238E27FC236}">
                <a16:creationId xmlns:a16="http://schemas.microsoft.com/office/drawing/2014/main" id="{BE448762-4229-45C9-359A-AE13A895DFFF}"/>
              </a:ext>
            </a:extLst>
          </p:cNvPr>
          <p:cNvSpPr txBox="1"/>
          <p:nvPr/>
        </p:nvSpPr>
        <p:spPr>
          <a:xfrm>
            <a:off x="6586170" y="4426544"/>
            <a:ext cx="2059597" cy="1754326"/>
          </a:xfrm>
          <a:prstGeom prst="rect">
            <a:avLst/>
          </a:prstGeom>
          <a:solidFill>
            <a:srgbClr val="60220F"/>
          </a:solidFill>
        </p:spPr>
        <p:txBody>
          <a:bodyPr wrap="square">
            <a:spAutoFit/>
          </a:bodyPr>
          <a:lstStyle/>
          <a:p>
            <a:pPr algn="ctr"/>
            <a:r>
              <a:rPr lang="en-IE" b="0" i="0" dirty="0">
                <a:solidFill>
                  <a:srgbClr val="E3E2DB"/>
                </a:solidFill>
                <a:effectLst/>
                <a:latin typeface="Open Sans" panose="020B0606030504020204" pitchFamily="34" charset="0"/>
              </a:rPr>
              <a:t>Key personnel can be highlighted, building emotional connections</a:t>
            </a:r>
            <a:endParaRPr lang="en-IE" dirty="0">
              <a:solidFill>
                <a:srgbClr val="E3E2DB"/>
              </a:solidFill>
            </a:endParaRPr>
          </a:p>
        </p:txBody>
      </p:sp>
      <p:sp>
        <p:nvSpPr>
          <p:cNvPr id="11" name="TextBox 10">
            <a:extLst>
              <a:ext uri="{FF2B5EF4-FFF2-40B4-BE49-F238E27FC236}">
                <a16:creationId xmlns:a16="http://schemas.microsoft.com/office/drawing/2014/main" id="{F3B18AA3-8C3F-A16D-5867-0EFA8526E33B}"/>
              </a:ext>
            </a:extLst>
          </p:cNvPr>
          <p:cNvSpPr txBox="1"/>
          <p:nvPr/>
        </p:nvSpPr>
        <p:spPr>
          <a:xfrm>
            <a:off x="9401171" y="872904"/>
            <a:ext cx="2011243" cy="1754326"/>
          </a:xfrm>
          <a:prstGeom prst="rect">
            <a:avLst/>
          </a:prstGeom>
          <a:solidFill>
            <a:srgbClr val="6D6A3A"/>
          </a:solidFill>
        </p:spPr>
        <p:txBody>
          <a:bodyPr wrap="square">
            <a:spAutoFit/>
          </a:bodyPr>
          <a:lstStyle/>
          <a:p>
            <a:pPr algn="ctr"/>
            <a:r>
              <a:rPr lang="en-IE" b="0" i="0" dirty="0">
                <a:solidFill>
                  <a:schemeClr val="bg1"/>
                </a:solidFill>
                <a:effectLst/>
                <a:latin typeface="Open Sans" panose="020B0606030504020204" pitchFamily="34" charset="0"/>
              </a:rPr>
              <a:t>They can share promotional news &amp; offers – creating new interest and/or brand loyalty</a:t>
            </a:r>
            <a:endParaRPr lang="en-IE" dirty="0">
              <a:solidFill>
                <a:schemeClr val="bg1"/>
              </a:solidFill>
            </a:endParaRPr>
          </a:p>
        </p:txBody>
      </p:sp>
      <p:sp>
        <p:nvSpPr>
          <p:cNvPr id="12" name="TextBox 11">
            <a:hlinkClick r:id="rId2"/>
            <a:extLst>
              <a:ext uri="{FF2B5EF4-FFF2-40B4-BE49-F238E27FC236}">
                <a16:creationId xmlns:a16="http://schemas.microsoft.com/office/drawing/2014/main" id="{51317EFA-9277-FBDE-0D3D-43AAB660BFE5}"/>
              </a:ext>
            </a:extLst>
          </p:cNvPr>
          <p:cNvSpPr txBox="1"/>
          <p:nvPr/>
        </p:nvSpPr>
        <p:spPr>
          <a:xfrm>
            <a:off x="1021373" y="5937093"/>
            <a:ext cx="5152292" cy="646331"/>
          </a:xfrm>
          <a:prstGeom prst="rect">
            <a:avLst/>
          </a:prstGeom>
          <a:solidFill>
            <a:srgbClr val="F9A169"/>
          </a:solidFill>
        </p:spPr>
        <p:txBody>
          <a:bodyPr wrap="square">
            <a:spAutoFit/>
          </a:bodyPr>
          <a:lstStyle/>
          <a:p>
            <a:pPr algn="ctr"/>
            <a:r>
              <a:rPr lang="en-US" b="1" i="0" dirty="0">
                <a:solidFill>
                  <a:srgbClr val="393939"/>
                </a:solidFill>
                <a:effectLst/>
                <a:latin typeface="Open Sans" panose="020B0606030504020204" pitchFamily="34" charset="0"/>
              </a:rPr>
              <a:t>Click here for 14 tips on how to use social media for food marketing in 2022</a:t>
            </a:r>
          </a:p>
        </p:txBody>
      </p:sp>
      <p:grpSp>
        <p:nvGrpSpPr>
          <p:cNvPr id="13" name="Graphic 4">
            <a:extLst>
              <a:ext uri="{FF2B5EF4-FFF2-40B4-BE49-F238E27FC236}">
                <a16:creationId xmlns:a16="http://schemas.microsoft.com/office/drawing/2014/main" id="{76884275-809C-FAEE-0B64-E0A543AA6CB5}"/>
              </a:ext>
            </a:extLst>
          </p:cNvPr>
          <p:cNvGrpSpPr/>
          <p:nvPr/>
        </p:nvGrpSpPr>
        <p:grpSpPr>
          <a:xfrm rot="9161428">
            <a:off x="2118102" y="5128392"/>
            <a:ext cx="568220" cy="942521"/>
            <a:chOff x="9062559" y="918767"/>
            <a:chExt cx="774673" cy="1285080"/>
          </a:xfrm>
        </p:grpSpPr>
        <p:sp>
          <p:nvSpPr>
            <p:cNvPr id="14" name="Freeform 7">
              <a:extLst>
                <a:ext uri="{FF2B5EF4-FFF2-40B4-BE49-F238E27FC236}">
                  <a16:creationId xmlns:a16="http://schemas.microsoft.com/office/drawing/2014/main" id="{28CC4683-9096-DB24-F605-EDD17C1ECD4C}"/>
                </a:ext>
              </a:extLst>
            </p:cNvPr>
            <p:cNvSpPr/>
            <p:nvPr/>
          </p:nvSpPr>
          <p:spPr>
            <a:xfrm>
              <a:off x="9062559" y="918767"/>
              <a:ext cx="294869" cy="287009"/>
            </a:xfrm>
            <a:custGeom>
              <a:avLst/>
              <a:gdLst>
                <a:gd name="connsiteX0" fmla="*/ 103463 w 294869"/>
                <a:gd name="connsiteY0" fmla="*/ 287010 h 287009"/>
                <a:gd name="connsiteX1" fmla="*/ 96996 w 294869"/>
                <a:gd name="connsiteY1" fmla="*/ 285717 h 287009"/>
                <a:gd name="connsiteX2" fmla="*/ 0 w 294869"/>
                <a:gd name="connsiteY2" fmla="*/ 147384 h 287009"/>
                <a:gd name="connsiteX3" fmla="*/ 147435 w 294869"/>
                <a:gd name="connsiteY3" fmla="*/ 0 h 287009"/>
                <a:gd name="connsiteX4" fmla="*/ 294870 w 294869"/>
                <a:gd name="connsiteY4" fmla="*/ 147384 h 287009"/>
                <a:gd name="connsiteX5" fmla="*/ 217273 w 294869"/>
                <a:gd name="connsiteY5" fmla="*/ 276667 h 287009"/>
                <a:gd name="connsiteX6" fmla="*/ 191407 w 294869"/>
                <a:gd name="connsiteY6" fmla="*/ 268910 h 287009"/>
                <a:gd name="connsiteX7" fmla="*/ 199166 w 294869"/>
                <a:gd name="connsiteY7" fmla="*/ 243053 h 287009"/>
                <a:gd name="connsiteX8" fmla="*/ 256071 w 294869"/>
                <a:gd name="connsiteY8" fmla="*/ 147384 h 287009"/>
                <a:gd name="connsiteX9" fmla="*/ 147435 w 294869"/>
                <a:gd name="connsiteY9" fmla="*/ 38785 h 287009"/>
                <a:gd name="connsiteX10" fmla="*/ 38799 w 294869"/>
                <a:gd name="connsiteY10" fmla="*/ 147384 h 287009"/>
                <a:gd name="connsiteX11" fmla="*/ 109929 w 294869"/>
                <a:gd name="connsiteY11" fmla="*/ 249518 h 287009"/>
                <a:gd name="connsiteX12" fmla="*/ 121569 w 294869"/>
                <a:gd name="connsiteY12" fmla="*/ 274082 h 287009"/>
                <a:gd name="connsiteX13" fmla="*/ 103463 w 294869"/>
                <a:gd name="connsiteY13" fmla="*/ 287010 h 28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869" h="28700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w="12931" cap="flat">
              <a:noFill/>
              <a:prstDash val="solid"/>
              <a:miter/>
            </a:ln>
          </p:spPr>
          <p:txBody>
            <a:bodyPr rtlCol="0" anchor="ctr"/>
            <a:lstStyle/>
            <a:p>
              <a:endParaRPr lang="en-US" sz="1799"/>
            </a:p>
          </p:txBody>
        </p:sp>
        <p:grpSp>
          <p:nvGrpSpPr>
            <p:cNvPr id="15" name="Graphic 4">
              <a:extLst>
                <a:ext uri="{FF2B5EF4-FFF2-40B4-BE49-F238E27FC236}">
                  <a16:creationId xmlns:a16="http://schemas.microsoft.com/office/drawing/2014/main" id="{1588F0BF-289B-6011-DFD8-EC97A5A46E99}"/>
                </a:ext>
              </a:extLst>
            </p:cNvPr>
            <p:cNvGrpSpPr/>
            <p:nvPr/>
          </p:nvGrpSpPr>
          <p:grpSpPr>
            <a:xfrm>
              <a:off x="9122194" y="1004094"/>
              <a:ext cx="715038" cy="1199753"/>
              <a:chOff x="9122194" y="1004094"/>
              <a:chExt cx="715038" cy="1199753"/>
            </a:xfrm>
            <a:solidFill>
              <a:srgbClr val="3C3C3C"/>
            </a:solidFill>
          </p:grpSpPr>
          <p:sp>
            <p:nvSpPr>
              <p:cNvPr id="16" name="Freeform 9">
                <a:extLst>
                  <a:ext uri="{FF2B5EF4-FFF2-40B4-BE49-F238E27FC236}">
                    <a16:creationId xmlns:a16="http://schemas.microsoft.com/office/drawing/2014/main" id="{0043D999-AE39-7552-B028-3F3916D9B604}"/>
                  </a:ext>
                </a:extLst>
              </p:cNvPr>
              <p:cNvSpPr/>
              <p:nvPr/>
            </p:nvSpPr>
            <p:spPr>
              <a:xfrm>
                <a:off x="9122194" y="1508040"/>
                <a:ext cx="252229" cy="516102"/>
              </a:xfrm>
              <a:custGeom>
                <a:avLst/>
                <a:gdLst>
                  <a:gd name="connsiteX0" fmla="*/ 231354 w 252229"/>
                  <a:gd name="connsiteY0" fmla="*/ 516103 h 516102"/>
                  <a:gd name="connsiteX1" fmla="*/ 223595 w 252229"/>
                  <a:gd name="connsiteY1" fmla="*/ 514810 h 516102"/>
                  <a:gd name="connsiteX2" fmla="*/ 32189 w 252229"/>
                  <a:gd name="connsiteY2" fmla="*/ 295027 h 516102"/>
                  <a:gd name="connsiteX3" fmla="*/ 27015 w 252229"/>
                  <a:gd name="connsiteY3" fmla="*/ 283392 h 516102"/>
                  <a:gd name="connsiteX4" fmla="*/ 15376 w 252229"/>
                  <a:gd name="connsiteY4" fmla="*/ 256242 h 516102"/>
                  <a:gd name="connsiteX5" fmla="*/ 10203 w 252229"/>
                  <a:gd name="connsiteY5" fmla="*/ 242021 h 516102"/>
                  <a:gd name="connsiteX6" fmla="*/ 5029 w 252229"/>
                  <a:gd name="connsiteY6" fmla="*/ 226507 h 516102"/>
                  <a:gd name="connsiteX7" fmla="*/ 2443 w 252229"/>
                  <a:gd name="connsiteY7" fmla="*/ 213579 h 516102"/>
                  <a:gd name="connsiteX8" fmla="*/ 2443 w 252229"/>
                  <a:gd name="connsiteY8" fmla="*/ 212286 h 516102"/>
                  <a:gd name="connsiteX9" fmla="*/ 6323 w 252229"/>
                  <a:gd name="connsiteY9" fmla="*/ 128251 h 516102"/>
                  <a:gd name="connsiteX10" fmla="*/ 82626 w 252229"/>
                  <a:gd name="connsiteY10" fmla="*/ 4139 h 516102"/>
                  <a:gd name="connsiteX11" fmla="*/ 109786 w 252229"/>
                  <a:gd name="connsiteY11" fmla="*/ 6725 h 516102"/>
                  <a:gd name="connsiteX12" fmla="*/ 107199 w 252229"/>
                  <a:gd name="connsiteY12" fmla="*/ 33874 h 516102"/>
                  <a:gd name="connsiteX13" fmla="*/ 43828 w 252229"/>
                  <a:gd name="connsiteY13" fmla="*/ 137301 h 516102"/>
                  <a:gd name="connsiteX14" fmla="*/ 39948 w 252229"/>
                  <a:gd name="connsiteY14" fmla="*/ 204529 h 516102"/>
                  <a:gd name="connsiteX15" fmla="*/ 42535 w 252229"/>
                  <a:gd name="connsiteY15" fmla="*/ 216164 h 516102"/>
                  <a:gd name="connsiteX16" fmla="*/ 46414 w 252229"/>
                  <a:gd name="connsiteY16" fmla="*/ 225214 h 516102"/>
                  <a:gd name="connsiteX17" fmla="*/ 52881 w 252229"/>
                  <a:gd name="connsiteY17" fmla="*/ 239435 h 516102"/>
                  <a:gd name="connsiteX18" fmla="*/ 64521 w 252229"/>
                  <a:gd name="connsiteY18" fmla="*/ 265292 h 516102"/>
                  <a:gd name="connsiteX19" fmla="*/ 69693 w 252229"/>
                  <a:gd name="connsiteY19" fmla="*/ 278220 h 516102"/>
                  <a:gd name="connsiteX20" fmla="*/ 240407 w 252229"/>
                  <a:gd name="connsiteY20" fmla="*/ 477317 h 516102"/>
                  <a:gd name="connsiteX21" fmla="*/ 250753 w 252229"/>
                  <a:gd name="connsiteY21" fmla="*/ 503174 h 516102"/>
                  <a:gd name="connsiteX22" fmla="*/ 231354 w 252229"/>
                  <a:gd name="connsiteY22" fmla="*/ 516103 h 5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229" h="516102">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w="12931" cap="flat">
                <a:noFill/>
                <a:prstDash val="solid"/>
                <a:miter/>
              </a:ln>
            </p:spPr>
            <p:txBody>
              <a:bodyPr rtlCol="0" anchor="ctr"/>
              <a:lstStyle/>
              <a:p>
                <a:endParaRPr lang="en-US" sz="1799"/>
              </a:p>
            </p:txBody>
          </p:sp>
          <p:sp>
            <p:nvSpPr>
              <p:cNvPr id="17" name="Freeform 10">
                <a:extLst>
                  <a:ext uri="{FF2B5EF4-FFF2-40B4-BE49-F238E27FC236}">
                    <a16:creationId xmlns:a16="http://schemas.microsoft.com/office/drawing/2014/main" id="{6895B2D0-783A-074A-0DEB-ED273810AF67}"/>
                  </a:ext>
                </a:extLst>
              </p:cNvPr>
              <p:cNvSpPr/>
              <p:nvPr/>
            </p:nvSpPr>
            <p:spPr>
              <a:xfrm>
                <a:off x="9560762" y="1399308"/>
                <a:ext cx="186446" cy="158119"/>
              </a:xfrm>
              <a:custGeom>
                <a:avLst/>
                <a:gdLst>
                  <a:gd name="connsiteX0" fmla="*/ 167839 w 186446"/>
                  <a:gd name="connsiteY0" fmla="*/ 158120 h 158119"/>
                  <a:gd name="connsiteX1" fmla="*/ 148440 w 186446"/>
                  <a:gd name="connsiteY1" fmla="*/ 142606 h 158119"/>
                  <a:gd name="connsiteX2" fmla="*/ 98002 w 186446"/>
                  <a:gd name="connsiteY2" fmla="*/ 58572 h 158119"/>
                  <a:gd name="connsiteX3" fmla="*/ 59203 w 186446"/>
                  <a:gd name="connsiteY3" fmla="*/ 40472 h 158119"/>
                  <a:gd name="connsiteX4" fmla="*/ 35924 w 186446"/>
                  <a:gd name="connsiteY4" fmla="*/ 57279 h 158119"/>
                  <a:gd name="connsiteX5" fmla="*/ 8765 w 186446"/>
                  <a:gd name="connsiteY5" fmla="*/ 62450 h 158119"/>
                  <a:gd name="connsiteX6" fmla="*/ 3592 w 186446"/>
                  <a:gd name="connsiteY6" fmla="*/ 35300 h 158119"/>
                  <a:gd name="connsiteX7" fmla="*/ 55324 w 186446"/>
                  <a:gd name="connsiteY7" fmla="*/ 394 h 158119"/>
                  <a:gd name="connsiteX8" fmla="*/ 126454 w 186446"/>
                  <a:gd name="connsiteY8" fmla="*/ 30129 h 158119"/>
                  <a:gd name="connsiteX9" fmla="*/ 185945 w 186446"/>
                  <a:gd name="connsiteY9" fmla="*/ 133556 h 158119"/>
                  <a:gd name="connsiteX10" fmla="*/ 170426 w 186446"/>
                  <a:gd name="connsiteY10" fmla="*/ 156827 h 158119"/>
                  <a:gd name="connsiteX11" fmla="*/ 167839 w 186446"/>
                  <a:gd name="connsiteY11" fmla="*/ 158120 h 1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446" h="158119">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w="12931" cap="flat">
                <a:noFill/>
                <a:prstDash val="solid"/>
                <a:miter/>
              </a:ln>
            </p:spPr>
            <p:txBody>
              <a:bodyPr rtlCol="0" anchor="ctr"/>
              <a:lstStyle/>
              <a:p>
                <a:endParaRPr lang="en-US" sz="1799"/>
              </a:p>
            </p:txBody>
          </p:sp>
          <p:sp>
            <p:nvSpPr>
              <p:cNvPr id="18" name="Freeform 11">
                <a:extLst>
                  <a:ext uri="{FF2B5EF4-FFF2-40B4-BE49-F238E27FC236}">
                    <a16:creationId xmlns:a16="http://schemas.microsoft.com/office/drawing/2014/main" id="{D45EE59D-C18E-43D5-41FE-35AA022AD4B2}"/>
                  </a:ext>
                </a:extLst>
              </p:cNvPr>
              <p:cNvSpPr/>
              <p:nvPr/>
            </p:nvSpPr>
            <p:spPr>
              <a:xfrm>
                <a:off x="9430122" y="1374156"/>
                <a:ext cx="214598" cy="174222"/>
              </a:xfrm>
              <a:custGeom>
                <a:avLst/>
                <a:gdLst>
                  <a:gd name="connsiteX0" fmla="*/ 196310 w 214598"/>
                  <a:gd name="connsiteY0" fmla="*/ 174222 h 174222"/>
                  <a:gd name="connsiteX1" fmla="*/ 178204 w 214598"/>
                  <a:gd name="connsiteY1" fmla="*/ 162587 h 174222"/>
                  <a:gd name="connsiteX2" fmla="*/ 101900 w 214598"/>
                  <a:gd name="connsiteY2" fmla="*/ 48817 h 174222"/>
                  <a:gd name="connsiteX3" fmla="*/ 65688 w 214598"/>
                  <a:gd name="connsiteY3" fmla="*/ 38474 h 174222"/>
                  <a:gd name="connsiteX4" fmla="*/ 35942 w 214598"/>
                  <a:gd name="connsiteY4" fmla="*/ 60452 h 174222"/>
                  <a:gd name="connsiteX5" fmla="*/ 10077 w 214598"/>
                  <a:gd name="connsiteY5" fmla="*/ 68210 h 174222"/>
                  <a:gd name="connsiteX6" fmla="*/ 2317 w 214598"/>
                  <a:gd name="connsiteY6" fmla="*/ 42353 h 174222"/>
                  <a:gd name="connsiteX7" fmla="*/ 59221 w 214598"/>
                  <a:gd name="connsiteY7" fmla="*/ 982 h 174222"/>
                  <a:gd name="connsiteX8" fmla="*/ 127766 w 214598"/>
                  <a:gd name="connsiteY8" fmla="*/ 21667 h 174222"/>
                  <a:gd name="connsiteX9" fmla="*/ 213123 w 214598"/>
                  <a:gd name="connsiteY9" fmla="*/ 148365 h 174222"/>
                  <a:gd name="connsiteX10" fmla="*/ 202777 w 214598"/>
                  <a:gd name="connsiteY10" fmla="*/ 174222 h 174222"/>
                  <a:gd name="connsiteX11" fmla="*/ 196310 w 214598"/>
                  <a:gd name="connsiteY11" fmla="*/ 174222 h 1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98" h="174222">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w="12931" cap="flat">
                <a:noFill/>
                <a:prstDash val="solid"/>
                <a:miter/>
              </a:ln>
            </p:spPr>
            <p:txBody>
              <a:bodyPr rtlCol="0" anchor="ctr"/>
              <a:lstStyle/>
              <a:p>
                <a:endParaRPr lang="en-US" sz="1799"/>
              </a:p>
            </p:txBody>
          </p:sp>
          <p:sp>
            <p:nvSpPr>
              <p:cNvPr id="19" name="Freeform 12">
                <a:extLst>
                  <a:ext uri="{FF2B5EF4-FFF2-40B4-BE49-F238E27FC236}">
                    <a16:creationId xmlns:a16="http://schemas.microsoft.com/office/drawing/2014/main" id="{F9E845C8-5EF7-75F6-C3F5-B1A6A44BA923}"/>
                  </a:ext>
                </a:extLst>
              </p:cNvPr>
              <p:cNvSpPr/>
              <p:nvPr/>
            </p:nvSpPr>
            <p:spPr>
              <a:xfrm>
                <a:off x="9317624" y="1363057"/>
                <a:ext cx="206820" cy="196957"/>
              </a:xfrm>
              <a:custGeom>
                <a:avLst/>
                <a:gdLst>
                  <a:gd name="connsiteX0" fmla="*/ 188533 w 206820"/>
                  <a:gd name="connsiteY0" fmla="*/ 196958 h 196957"/>
                  <a:gd name="connsiteX1" fmla="*/ 170426 w 206820"/>
                  <a:gd name="connsiteY1" fmla="*/ 185322 h 196957"/>
                  <a:gd name="connsiteX2" fmla="*/ 100588 w 206820"/>
                  <a:gd name="connsiteY2" fmla="*/ 62502 h 196957"/>
                  <a:gd name="connsiteX3" fmla="*/ 30751 w 206820"/>
                  <a:gd name="connsiteY3" fmla="*/ 46988 h 196957"/>
                  <a:gd name="connsiteX4" fmla="*/ 3592 w 206820"/>
                  <a:gd name="connsiteY4" fmla="*/ 41817 h 196957"/>
                  <a:gd name="connsiteX5" fmla="*/ 8765 w 206820"/>
                  <a:gd name="connsiteY5" fmla="*/ 14667 h 196957"/>
                  <a:gd name="connsiteX6" fmla="*/ 132921 w 206820"/>
                  <a:gd name="connsiteY6" fmla="*/ 40524 h 196957"/>
                  <a:gd name="connsiteX7" fmla="*/ 205345 w 206820"/>
                  <a:gd name="connsiteY7" fmla="*/ 168515 h 196957"/>
                  <a:gd name="connsiteX8" fmla="*/ 194999 w 206820"/>
                  <a:gd name="connsiteY8" fmla="*/ 194372 h 196957"/>
                  <a:gd name="connsiteX9" fmla="*/ 188533 w 206820"/>
                  <a:gd name="connsiteY9" fmla="*/ 196958 h 1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820" h="196957">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w="12931" cap="flat">
                <a:noFill/>
                <a:prstDash val="solid"/>
                <a:miter/>
              </a:ln>
            </p:spPr>
            <p:txBody>
              <a:bodyPr rtlCol="0" anchor="ctr"/>
              <a:lstStyle/>
              <a:p>
                <a:endParaRPr lang="en-US" sz="1799"/>
              </a:p>
            </p:txBody>
          </p:sp>
          <p:sp>
            <p:nvSpPr>
              <p:cNvPr id="20" name="Freeform 13">
                <a:extLst>
                  <a:ext uri="{FF2B5EF4-FFF2-40B4-BE49-F238E27FC236}">
                    <a16:creationId xmlns:a16="http://schemas.microsoft.com/office/drawing/2014/main" id="{0AA2649A-CBE1-60DE-91D7-EB9B5728D30C}"/>
                  </a:ext>
                </a:extLst>
              </p:cNvPr>
              <p:cNvSpPr/>
              <p:nvPr/>
            </p:nvSpPr>
            <p:spPr>
              <a:xfrm>
                <a:off x="9334139" y="1985348"/>
                <a:ext cx="111242" cy="218499"/>
              </a:xfrm>
              <a:custGeom>
                <a:avLst/>
                <a:gdLst>
                  <a:gd name="connsiteX0" fmla="*/ 91833 w 111242"/>
                  <a:gd name="connsiteY0" fmla="*/ 218500 h 218499"/>
                  <a:gd name="connsiteX1" fmla="*/ 73727 w 111242"/>
                  <a:gd name="connsiteY1" fmla="*/ 206864 h 218499"/>
                  <a:gd name="connsiteX2" fmla="*/ 1303 w 111242"/>
                  <a:gd name="connsiteY2" fmla="*/ 27160 h 218499"/>
                  <a:gd name="connsiteX3" fmla="*/ 11649 w 111242"/>
                  <a:gd name="connsiteY3" fmla="*/ 1303 h 218499"/>
                  <a:gd name="connsiteX4" fmla="*/ 37515 w 111242"/>
                  <a:gd name="connsiteY4" fmla="*/ 11646 h 218499"/>
                  <a:gd name="connsiteX5" fmla="*/ 109939 w 111242"/>
                  <a:gd name="connsiteY5" fmla="*/ 191350 h 218499"/>
                  <a:gd name="connsiteX6" fmla="*/ 99593 w 111242"/>
                  <a:gd name="connsiteY6" fmla="*/ 217207 h 218499"/>
                  <a:gd name="connsiteX7" fmla="*/ 91833 w 111242"/>
                  <a:gd name="connsiteY7" fmla="*/ 218500 h 2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42" h="218499">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w="12931" cap="flat">
                <a:noFill/>
                <a:prstDash val="solid"/>
                <a:miter/>
              </a:ln>
            </p:spPr>
            <p:txBody>
              <a:bodyPr rtlCol="0" anchor="ctr"/>
              <a:lstStyle/>
              <a:p>
                <a:endParaRPr lang="en-US" sz="1799"/>
              </a:p>
            </p:txBody>
          </p:sp>
          <p:sp>
            <p:nvSpPr>
              <p:cNvPr id="21" name="Freeform 14">
                <a:extLst>
                  <a:ext uri="{FF2B5EF4-FFF2-40B4-BE49-F238E27FC236}">
                    <a16:creationId xmlns:a16="http://schemas.microsoft.com/office/drawing/2014/main" id="{F7121E3E-64B6-1DFF-3037-B7CCE2405F87}"/>
                  </a:ext>
                </a:extLst>
              </p:cNvPr>
              <p:cNvSpPr/>
              <p:nvPr/>
            </p:nvSpPr>
            <p:spPr>
              <a:xfrm>
                <a:off x="9684630" y="1516849"/>
                <a:ext cx="152602" cy="686997"/>
              </a:xfrm>
              <a:custGeom>
                <a:avLst/>
                <a:gdLst>
                  <a:gd name="connsiteX0" fmla="*/ 133208 w 152602"/>
                  <a:gd name="connsiteY0" fmla="*/ 686998 h 686997"/>
                  <a:gd name="connsiteX1" fmla="*/ 115102 w 152602"/>
                  <a:gd name="connsiteY1" fmla="*/ 674070 h 686997"/>
                  <a:gd name="connsiteX2" fmla="*/ 1293 w 152602"/>
                  <a:gd name="connsiteY2" fmla="*/ 367667 h 686997"/>
                  <a:gd name="connsiteX3" fmla="*/ 0 w 152602"/>
                  <a:gd name="connsiteY3" fmla="*/ 357324 h 686997"/>
                  <a:gd name="connsiteX4" fmla="*/ 24572 w 152602"/>
                  <a:gd name="connsiteY4" fmla="*/ 23772 h 686997"/>
                  <a:gd name="connsiteX5" fmla="*/ 40092 w 152602"/>
                  <a:gd name="connsiteY5" fmla="*/ 501 h 686997"/>
                  <a:gd name="connsiteX6" fmla="*/ 63371 w 152602"/>
                  <a:gd name="connsiteY6" fmla="*/ 16015 h 686997"/>
                  <a:gd name="connsiteX7" fmla="*/ 38799 w 152602"/>
                  <a:gd name="connsiteY7" fmla="*/ 358617 h 686997"/>
                  <a:gd name="connsiteX8" fmla="*/ 151315 w 152602"/>
                  <a:gd name="connsiteY8" fmla="*/ 659848 h 686997"/>
                  <a:gd name="connsiteX9" fmla="*/ 139675 w 152602"/>
                  <a:gd name="connsiteY9" fmla="*/ 684412 h 686997"/>
                  <a:gd name="connsiteX10" fmla="*/ 133208 w 152602"/>
                  <a:gd name="connsiteY10" fmla="*/ 686998 h 6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02" h="686997">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w="12931" cap="flat">
                <a:noFill/>
                <a:prstDash val="solid"/>
                <a:miter/>
              </a:ln>
            </p:spPr>
            <p:txBody>
              <a:bodyPr rtlCol="0" anchor="ctr"/>
              <a:lstStyle/>
              <a:p>
                <a:endParaRPr lang="en-US" sz="1799"/>
              </a:p>
            </p:txBody>
          </p:sp>
          <p:sp>
            <p:nvSpPr>
              <p:cNvPr id="22" name="Freeform 15">
                <a:extLst>
                  <a:ext uri="{FF2B5EF4-FFF2-40B4-BE49-F238E27FC236}">
                    <a16:creationId xmlns:a16="http://schemas.microsoft.com/office/drawing/2014/main" id="{B08D2825-5B08-8F73-C001-890A695D4FE7}"/>
                  </a:ext>
                </a:extLst>
              </p:cNvPr>
              <p:cNvSpPr/>
              <p:nvPr/>
            </p:nvSpPr>
            <p:spPr>
              <a:xfrm>
                <a:off x="9147916" y="1004094"/>
                <a:ext cx="239917" cy="708474"/>
              </a:xfrm>
              <a:custGeom>
                <a:avLst/>
                <a:gdLst>
                  <a:gd name="connsiteX0" fmla="*/ 90530 w 239917"/>
                  <a:gd name="connsiteY0" fmla="*/ 708475 h 708474"/>
                  <a:gd name="connsiteX1" fmla="*/ 72424 w 239917"/>
                  <a:gd name="connsiteY1" fmla="*/ 694254 h 708474"/>
                  <a:gd name="connsiteX2" fmla="*/ 76303 w 239917"/>
                  <a:gd name="connsiteY2" fmla="*/ 674861 h 708474"/>
                  <a:gd name="connsiteX3" fmla="*/ 69837 w 239917"/>
                  <a:gd name="connsiteY3" fmla="*/ 586948 h 708474"/>
                  <a:gd name="connsiteX4" fmla="*/ 23279 w 239917"/>
                  <a:gd name="connsiteY4" fmla="*/ 329674 h 708474"/>
                  <a:gd name="connsiteX5" fmla="*/ 6466 w 239917"/>
                  <a:gd name="connsiteY5" fmla="*/ 197804 h 708474"/>
                  <a:gd name="connsiteX6" fmla="*/ 0 w 239917"/>
                  <a:gd name="connsiteY6" fmla="*/ 64642 h 708474"/>
                  <a:gd name="connsiteX7" fmla="*/ 62078 w 239917"/>
                  <a:gd name="connsiteY7" fmla="*/ 0 h 708474"/>
                  <a:gd name="connsiteX8" fmla="*/ 63371 w 239917"/>
                  <a:gd name="connsiteY8" fmla="*/ 0 h 708474"/>
                  <a:gd name="connsiteX9" fmla="*/ 126742 w 239917"/>
                  <a:gd name="connsiteY9" fmla="*/ 56885 h 708474"/>
                  <a:gd name="connsiteX10" fmla="*/ 144848 w 239917"/>
                  <a:gd name="connsiteY10" fmla="*/ 179704 h 708474"/>
                  <a:gd name="connsiteX11" fmla="*/ 170714 w 239917"/>
                  <a:gd name="connsiteY11" fmla="*/ 301231 h 708474"/>
                  <a:gd name="connsiteX12" fmla="*/ 239258 w 239917"/>
                  <a:gd name="connsiteY12" fmla="*/ 544285 h 708474"/>
                  <a:gd name="connsiteX13" fmla="*/ 226325 w 239917"/>
                  <a:gd name="connsiteY13" fmla="*/ 568849 h 708474"/>
                  <a:gd name="connsiteX14" fmla="*/ 201752 w 239917"/>
                  <a:gd name="connsiteY14" fmla="*/ 555920 h 708474"/>
                  <a:gd name="connsiteX15" fmla="*/ 133208 w 239917"/>
                  <a:gd name="connsiteY15" fmla="*/ 310281 h 708474"/>
                  <a:gd name="connsiteX16" fmla="*/ 106050 w 239917"/>
                  <a:gd name="connsiteY16" fmla="*/ 186169 h 708474"/>
                  <a:gd name="connsiteX17" fmla="*/ 87943 w 239917"/>
                  <a:gd name="connsiteY17" fmla="*/ 60763 h 708474"/>
                  <a:gd name="connsiteX18" fmla="*/ 63371 w 239917"/>
                  <a:gd name="connsiteY18" fmla="*/ 38785 h 708474"/>
                  <a:gd name="connsiteX19" fmla="*/ 38799 w 239917"/>
                  <a:gd name="connsiteY19" fmla="*/ 63349 h 708474"/>
                  <a:gd name="connsiteX20" fmla="*/ 45265 w 239917"/>
                  <a:gd name="connsiteY20" fmla="*/ 193926 h 708474"/>
                  <a:gd name="connsiteX21" fmla="*/ 60785 w 239917"/>
                  <a:gd name="connsiteY21" fmla="*/ 323209 h 708474"/>
                  <a:gd name="connsiteX22" fmla="*/ 107343 w 239917"/>
                  <a:gd name="connsiteY22" fmla="*/ 577898 h 708474"/>
                  <a:gd name="connsiteX23" fmla="*/ 107343 w 239917"/>
                  <a:gd name="connsiteY23" fmla="*/ 695547 h 708474"/>
                  <a:gd name="connsiteX24" fmla="*/ 95703 w 239917"/>
                  <a:gd name="connsiteY24" fmla="*/ 704597 h 708474"/>
                  <a:gd name="connsiteX25" fmla="*/ 90530 w 239917"/>
                  <a:gd name="connsiteY25" fmla="*/ 708475 h 708474"/>
                  <a:gd name="connsiteX26" fmla="*/ 108636 w 239917"/>
                  <a:gd name="connsiteY26" fmla="*/ 682618 h 708474"/>
                  <a:gd name="connsiteX27" fmla="*/ 108636 w 239917"/>
                  <a:gd name="connsiteY27" fmla="*/ 682618 h 708474"/>
                  <a:gd name="connsiteX28" fmla="*/ 108636 w 239917"/>
                  <a:gd name="connsiteY28" fmla="*/ 682618 h 708474"/>
                  <a:gd name="connsiteX29" fmla="*/ 108636 w 239917"/>
                  <a:gd name="connsiteY29" fmla="*/ 682618 h 708474"/>
                  <a:gd name="connsiteX30" fmla="*/ 108636 w 239917"/>
                  <a:gd name="connsiteY30" fmla="*/ 682618 h 708474"/>
                  <a:gd name="connsiteX31" fmla="*/ 108636 w 239917"/>
                  <a:gd name="connsiteY31" fmla="*/ 682618 h 70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917" h="708474">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w="12931" cap="flat">
                <a:noFill/>
                <a:prstDash val="solid"/>
                <a:miter/>
              </a:ln>
            </p:spPr>
            <p:txBody>
              <a:bodyPr rtlCol="0" anchor="ctr"/>
              <a:lstStyle/>
              <a:p>
                <a:endParaRPr lang="en-US" sz="1799"/>
              </a:p>
            </p:txBody>
          </p:sp>
        </p:grpSp>
      </p:grpSp>
    </p:spTree>
    <p:extLst>
      <p:ext uri="{BB962C8B-B14F-4D97-AF65-F5344CB8AC3E}">
        <p14:creationId xmlns:p14="http://schemas.microsoft.com/office/powerpoint/2010/main" val="198670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ahaufnahme Fotografie Von Smartphone Symbolen">
            <a:extLst>
              <a:ext uri="{FF2B5EF4-FFF2-40B4-BE49-F238E27FC236}">
                <a16:creationId xmlns:a16="http://schemas.microsoft.com/office/drawing/2014/main" id="{C10E91E5-D142-C336-93DA-C7E2D4AF2EE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60422" y="2277226"/>
            <a:ext cx="3408474" cy="403914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6188C8F3-F1A6-0632-F96C-18177F1ABE65}"/>
              </a:ext>
            </a:extLst>
          </p:cNvPr>
          <p:cNvSpPr>
            <a:spLocks noGrp="1"/>
          </p:cNvSpPr>
          <p:nvPr>
            <p:ph type="body" sz="quarter" idx="16"/>
          </p:nvPr>
        </p:nvSpPr>
        <p:spPr>
          <a:xfrm>
            <a:off x="447675" y="1851930"/>
            <a:ext cx="7774157" cy="4038015"/>
          </a:xfrm>
        </p:spPr>
        <p:txBody>
          <a:bodyPr/>
          <a:lstStyle/>
          <a:p>
            <a:pPr algn="l"/>
            <a:r>
              <a:rPr lang="en-GB" sz="2400" b="1" dirty="0">
                <a:solidFill>
                  <a:srgbClr val="1188A3"/>
                </a:solidFill>
                <a:highlight>
                  <a:srgbClr val="E3E2DB"/>
                </a:highlight>
                <a:hlinkClick r:id="rId3">
                  <a:extLst>
                    <a:ext uri="{A12FA001-AC4F-418D-AE19-62706E023703}">
                      <ahyp:hlinkClr xmlns:ahyp="http://schemas.microsoft.com/office/drawing/2018/hyperlinkcolor" val="tx"/>
                    </a:ext>
                  </a:extLst>
                </a:hlinkClick>
              </a:rPr>
              <a:t>Facebook</a:t>
            </a:r>
            <a:r>
              <a:rPr lang="en-GB" sz="2400" b="1" dirty="0">
                <a:solidFill>
                  <a:srgbClr val="000000"/>
                </a:solidFill>
                <a:highlight>
                  <a:srgbClr val="E3E2DB"/>
                </a:highlight>
              </a:rPr>
              <a:t> </a:t>
            </a:r>
            <a:r>
              <a:rPr lang="en-GB" sz="2400" dirty="0">
                <a:highlight>
                  <a:srgbClr val="E3E2DB"/>
                </a:highlight>
              </a:rPr>
              <a:t>is a very effective platform for social media activities in the food sector according to </a:t>
            </a:r>
            <a:r>
              <a:rPr lang="en-GB" sz="2400" dirty="0" err="1">
                <a:solidFill>
                  <a:srgbClr val="1188A3"/>
                </a:solidFill>
                <a:highlight>
                  <a:srgbClr val="E3E2DB"/>
                </a:highlight>
                <a:hlinkClick r:id="rId4">
                  <a:extLst>
                    <a:ext uri="{A12FA001-AC4F-418D-AE19-62706E023703}">
                      <ahyp:hlinkClr xmlns:ahyp="http://schemas.microsoft.com/office/drawing/2018/hyperlinkcolor" val="tx"/>
                    </a:ext>
                  </a:extLst>
                </a:hlinkClick>
              </a:rPr>
              <a:t>Celimli</a:t>
            </a:r>
            <a:r>
              <a:rPr lang="en-GB" sz="2400" dirty="0">
                <a:solidFill>
                  <a:srgbClr val="1188A3"/>
                </a:solidFill>
                <a:highlight>
                  <a:srgbClr val="E3E2DB"/>
                </a:highlight>
                <a:hlinkClick r:id="rId4">
                  <a:extLst>
                    <a:ext uri="{A12FA001-AC4F-418D-AE19-62706E023703}">
                      <ahyp:hlinkClr xmlns:ahyp="http://schemas.microsoft.com/office/drawing/2018/hyperlinkcolor" val="tx"/>
                    </a:ext>
                  </a:extLst>
                </a:hlinkClick>
              </a:rPr>
              <a:t> and </a:t>
            </a:r>
            <a:r>
              <a:rPr lang="en-GB" sz="2400" dirty="0" err="1">
                <a:solidFill>
                  <a:srgbClr val="1188A3"/>
                </a:solidFill>
                <a:highlight>
                  <a:srgbClr val="E3E2DB"/>
                </a:highlight>
                <a:hlinkClick r:id="rId4">
                  <a:extLst>
                    <a:ext uri="{A12FA001-AC4F-418D-AE19-62706E023703}">
                      <ahyp:hlinkClr xmlns:ahyp="http://schemas.microsoft.com/office/drawing/2018/hyperlinkcolor" val="tx"/>
                    </a:ext>
                  </a:extLst>
                </a:hlinkClick>
              </a:rPr>
              <a:t>Adanacioglu</a:t>
            </a:r>
            <a:r>
              <a:rPr lang="en-GB" sz="2400" dirty="0">
                <a:solidFill>
                  <a:srgbClr val="1188A3"/>
                </a:solidFill>
                <a:highlight>
                  <a:srgbClr val="E3E2DB"/>
                </a:highlight>
                <a:hlinkClick r:id="rId4">
                  <a:extLst>
                    <a:ext uri="{A12FA001-AC4F-418D-AE19-62706E023703}">
                      <ahyp:hlinkClr xmlns:ahyp="http://schemas.microsoft.com/office/drawing/2018/hyperlinkcolor" val="tx"/>
                    </a:ext>
                  </a:extLst>
                </a:hlinkClick>
              </a:rPr>
              <a:t> (2021</a:t>
            </a:r>
            <a:r>
              <a:rPr lang="en-GB" sz="2400" dirty="0">
                <a:highlight>
                  <a:srgbClr val="E3E2DB"/>
                </a:highlight>
                <a:hlinkClick r:id="rId4">
                  <a:extLst>
                    <a:ext uri="{A12FA001-AC4F-418D-AE19-62706E023703}">
                      <ahyp:hlinkClr xmlns:ahyp="http://schemas.microsoft.com/office/drawing/2018/hyperlinkcolor" val="tx"/>
                    </a:ext>
                  </a:extLst>
                </a:hlinkClick>
              </a:rPr>
              <a:t>). </a:t>
            </a:r>
            <a:endParaRPr lang="en-GB" dirty="0">
              <a:highlight>
                <a:srgbClr val="E3E2DB"/>
              </a:highlight>
            </a:endParaRPr>
          </a:p>
          <a:p>
            <a:pPr algn="l"/>
            <a:r>
              <a:rPr lang="en-GB" sz="2400" dirty="0">
                <a:highlight>
                  <a:srgbClr val="E3E2DB"/>
                </a:highlight>
              </a:rPr>
              <a:t>But you can also be successful on </a:t>
            </a:r>
            <a:r>
              <a:rPr lang="en-GB" sz="2400" dirty="0">
                <a:solidFill>
                  <a:srgbClr val="1188A3"/>
                </a:solidFill>
                <a:highlight>
                  <a:srgbClr val="E3E2DB"/>
                </a:highlight>
                <a:hlinkClick r:id="rId5">
                  <a:extLst>
                    <a:ext uri="{A12FA001-AC4F-418D-AE19-62706E023703}">
                      <ahyp:hlinkClr xmlns:ahyp="http://schemas.microsoft.com/office/drawing/2018/hyperlinkcolor" val="tx"/>
                    </a:ext>
                  </a:extLst>
                </a:hlinkClick>
              </a:rPr>
              <a:t>Instagram</a:t>
            </a:r>
            <a:r>
              <a:rPr lang="en-GB" sz="2400" dirty="0">
                <a:highlight>
                  <a:srgbClr val="E3E2DB"/>
                </a:highlight>
              </a:rPr>
              <a:t> </a:t>
            </a:r>
            <a:endParaRPr lang="en-GB" dirty="0">
              <a:highlight>
                <a:srgbClr val="E3E2DB"/>
              </a:highlight>
            </a:endParaRPr>
          </a:p>
          <a:p>
            <a:pPr algn="l" fontAlgn="base"/>
            <a:r>
              <a:rPr lang="en-GB" dirty="0">
                <a:highlight>
                  <a:srgbClr val="E3E2DB"/>
                </a:highlight>
              </a:rPr>
              <a:t>On Instagram, there is the opportunity to implement innovative marketing campaigns that enhance the customer experience. The social media platform provides the opportunity to increase the depth of </a:t>
            </a:r>
            <a:r>
              <a:rPr lang="en-GB" b="1" dirty="0">
                <a:highlight>
                  <a:srgbClr val="E3E2DB"/>
                </a:highlight>
              </a:rPr>
              <a:t>storytelling </a:t>
            </a:r>
            <a:r>
              <a:rPr lang="en-GB" dirty="0">
                <a:highlight>
                  <a:srgbClr val="E3E2DB"/>
                </a:highlight>
              </a:rPr>
              <a:t>and </a:t>
            </a:r>
            <a:r>
              <a:rPr lang="en-GB" b="1" dirty="0">
                <a:highlight>
                  <a:srgbClr val="E3E2DB"/>
                </a:highlight>
              </a:rPr>
              <a:t>sharing of success stories</a:t>
            </a:r>
            <a:r>
              <a:rPr lang="en-GB" dirty="0">
                <a:highlight>
                  <a:srgbClr val="E3E2DB"/>
                </a:highlight>
              </a:rPr>
              <a:t>.</a:t>
            </a:r>
          </a:p>
          <a:p>
            <a:pPr algn="l"/>
            <a:r>
              <a:rPr lang="en-GB" dirty="0">
                <a:highlight>
                  <a:srgbClr val="E3E2DB"/>
                </a:highlight>
              </a:rPr>
              <a:t>Even </a:t>
            </a:r>
            <a:r>
              <a:rPr lang="en-GB" b="1" dirty="0">
                <a:highlight>
                  <a:srgbClr val="E3E2DB"/>
                </a:highlight>
              </a:rPr>
              <a:t>personalised content</a:t>
            </a:r>
            <a:r>
              <a:rPr lang="en-GB" dirty="0">
                <a:highlight>
                  <a:srgbClr val="E3E2DB"/>
                </a:highlight>
              </a:rPr>
              <a:t> is displayed through the ‘Explore’ feature, and a video recording feature is a great tool for creating time-lapse videos. </a:t>
            </a:r>
            <a:endParaRPr lang="en-GB" dirty="0">
              <a:highlight>
                <a:srgbClr val="E3E2DB"/>
              </a:highlight>
              <a:cs typeface="Calibri"/>
            </a:endParaRPr>
          </a:p>
          <a:p>
            <a:pPr algn="l"/>
            <a:endParaRPr lang="en-IE" dirty="0"/>
          </a:p>
        </p:txBody>
      </p:sp>
      <p:sp>
        <p:nvSpPr>
          <p:cNvPr id="5" name="Text Placeholder 3">
            <a:extLst>
              <a:ext uri="{FF2B5EF4-FFF2-40B4-BE49-F238E27FC236}">
                <a16:creationId xmlns:a16="http://schemas.microsoft.com/office/drawing/2014/main" id="{E5E48CD4-9FAF-F21C-4D46-058863BC0DB3}"/>
              </a:ext>
            </a:extLst>
          </p:cNvPr>
          <p:cNvSpPr>
            <a:spLocks noGrp="1"/>
          </p:cNvSpPr>
          <p:nvPr>
            <p:ph type="body" sz="quarter" idx="18"/>
          </p:nvPr>
        </p:nvSpPr>
        <p:spPr>
          <a:xfrm>
            <a:off x="447675" y="309563"/>
            <a:ext cx="11096625" cy="1211262"/>
          </a:xfrm>
        </p:spPr>
        <p:txBody>
          <a:bodyPr anchor="ctr"/>
          <a:lstStyle/>
          <a:p>
            <a:r>
              <a:rPr lang="en-US" dirty="0"/>
              <a:t>Social Media Platforms</a:t>
            </a:r>
            <a:endParaRPr lang="en-IE" dirty="0"/>
          </a:p>
        </p:txBody>
      </p:sp>
    </p:spTree>
    <p:extLst>
      <p:ext uri="{BB962C8B-B14F-4D97-AF65-F5344CB8AC3E}">
        <p14:creationId xmlns:p14="http://schemas.microsoft.com/office/powerpoint/2010/main" val="3147749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C2A8F3-0DA4-6CD7-ABC1-3A97BFC8E0F0}"/>
              </a:ext>
            </a:extLst>
          </p:cNvPr>
          <p:cNvSpPr>
            <a:spLocks noGrp="1"/>
          </p:cNvSpPr>
          <p:nvPr>
            <p:ph type="body" sz="quarter" idx="13"/>
          </p:nvPr>
        </p:nvSpPr>
        <p:spPr>
          <a:xfrm>
            <a:off x="361657" y="835271"/>
            <a:ext cx="7052773" cy="1536893"/>
          </a:xfrm>
        </p:spPr>
        <p:txBody>
          <a:bodyPr>
            <a:normAutofit/>
          </a:bodyPr>
          <a:lstStyle/>
          <a:p>
            <a:pPr algn="l">
              <a:lnSpc>
                <a:spcPct val="100000"/>
              </a:lnSpc>
            </a:pPr>
            <a:r>
              <a:rPr lang="en-IE" b="1" dirty="0"/>
              <a:t>The Power of Instagram</a:t>
            </a:r>
          </a:p>
          <a:p>
            <a:pPr algn="l">
              <a:lnSpc>
                <a:spcPct val="100000"/>
              </a:lnSpc>
            </a:pPr>
            <a:endParaRPr lang="en-IE" b="1" dirty="0"/>
          </a:p>
        </p:txBody>
      </p:sp>
      <p:sp>
        <p:nvSpPr>
          <p:cNvPr id="4" name="TextBox 3">
            <a:extLst>
              <a:ext uri="{FF2B5EF4-FFF2-40B4-BE49-F238E27FC236}">
                <a16:creationId xmlns:a16="http://schemas.microsoft.com/office/drawing/2014/main" id="{8F5C7F02-E987-B7FA-B5C0-5223D1D1259D}"/>
              </a:ext>
            </a:extLst>
          </p:cNvPr>
          <p:cNvSpPr txBox="1"/>
          <p:nvPr/>
        </p:nvSpPr>
        <p:spPr>
          <a:xfrm>
            <a:off x="346417" y="2509807"/>
            <a:ext cx="6145822" cy="3416320"/>
          </a:xfrm>
          <a:prstGeom prst="rect">
            <a:avLst/>
          </a:prstGeom>
          <a:noFill/>
        </p:spPr>
        <p:txBody>
          <a:bodyPr wrap="square">
            <a:spAutoFit/>
          </a:bodyPr>
          <a:lstStyle/>
          <a:p>
            <a:pPr indent="0"/>
            <a:r>
              <a:rPr lang="en-US" sz="2400" b="0" i="0" dirty="0">
                <a:solidFill>
                  <a:srgbClr val="60220F"/>
                </a:solidFill>
                <a:effectLst/>
              </a:rPr>
              <a:t>Over 500 million users look at Instagram Stories every day. From influencers to large businesses, a substantial number of Instagrammers are now using the Story polls feature, not only </a:t>
            </a:r>
            <a:r>
              <a:rPr lang="en-US" sz="2400" b="1" i="0" dirty="0">
                <a:solidFill>
                  <a:srgbClr val="60220F"/>
                </a:solidFill>
                <a:effectLst/>
              </a:rPr>
              <a:t>to interact </a:t>
            </a:r>
            <a:r>
              <a:rPr lang="en-US" sz="2400" b="0" i="0" dirty="0">
                <a:solidFill>
                  <a:srgbClr val="60220F"/>
                </a:solidFill>
                <a:effectLst/>
              </a:rPr>
              <a:t>with their audience but also to bring them in on </a:t>
            </a:r>
            <a:r>
              <a:rPr lang="en-US" sz="2400" b="1" i="0" dirty="0">
                <a:solidFill>
                  <a:srgbClr val="60220F"/>
                </a:solidFill>
                <a:effectLst/>
              </a:rPr>
              <a:t>decision-making</a:t>
            </a:r>
            <a:r>
              <a:rPr lang="en-US" sz="2400" b="0" i="0" dirty="0">
                <a:solidFill>
                  <a:srgbClr val="60220F"/>
                </a:solidFill>
                <a:effectLst/>
              </a:rPr>
              <a:t> and use this crowd-sourced information for future brand activities. Why not use these tools to help you decide on menu options?</a:t>
            </a:r>
            <a:endParaRPr lang="en-IE" sz="2400" dirty="0">
              <a:solidFill>
                <a:srgbClr val="60220F"/>
              </a:solidFill>
            </a:endParaRPr>
          </a:p>
        </p:txBody>
      </p:sp>
      <p:sp>
        <p:nvSpPr>
          <p:cNvPr id="5" name="TextBox 4">
            <a:extLst>
              <a:ext uri="{FF2B5EF4-FFF2-40B4-BE49-F238E27FC236}">
                <a16:creationId xmlns:a16="http://schemas.microsoft.com/office/drawing/2014/main" id="{C9CC6763-8017-B179-740F-A00F2B3E5EBF}"/>
              </a:ext>
            </a:extLst>
          </p:cNvPr>
          <p:cNvSpPr txBox="1"/>
          <p:nvPr/>
        </p:nvSpPr>
        <p:spPr>
          <a:xfrm>
            <a:off x="769327" y="5926127"/>
            <a:ext cx="4398351" cy="646331"/>
          </a:xfrm>
          <a:prstGeom prst="rect">
            <a:avLst/>
          </a:prstGeom>
          <a:noFill/>
        </p:spPr>
        <p:txBody>
          <a:bodyPr wrap="square">
            <a:spAutoFit/>
          </a:bodyPr>
          <a:lstStyle/>
          <a:p>
            <a:r>
              <a:rPr lang="en-US" dirty="0">
                <a:solidFill>
                  <a:srgbClr val="6D6A3A"/>
                </a:solidFill>
                <a:hlinkClick r:id="rId2">
                  <a:extLst>
                    <a:ext uri="{A12FA001-AC4F-418D-AE19-62706E023703}">
                      <ahyp:hlinkClr xmlns:ahyp="http://schemas.microsoft.com/office/drawing/2018/hyperlinkcolor" val="tx"/>
                    </a:ext>
                  </a:extLst>
                </a:hlinkClick>
              </a:rPr>
              <a:t>How to use Instagram polls for your business | The Social Journal (zoho.com)</a:t>
            </a:r>
            <a:endParaRPr lang="en-IE" dirty="0">
              <a:solidFill>
                <a:srgbClr val="6D6A3A"/>
              </a:solidFill>
            </a:endParaRPr>
          </a:p>
        </p:txBody>
      </p:sp>
      <p:pic>
        <p:nvPicPr>
          <p:cNvPr id="7" name="Picture 6">
            <a:extLst>
              <a:ext uri="{FF2B5EF4-FFF2-40B4-BE49-F238E27FC236}">
                <a16:creationId xmlns:a16="http://schemas.microsoft.com/office/drawing/2014/main" id="{0D7BFF44-3539-7298-2992-C5103F5756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57931" y="1709235"/>
            <a:ext cx="2675354" cy="4348665"/>
          </a:xfrm>
          <a:prstGeom prst="rect">
            <a:avLst/>
          </a:prstGeom>
        </p:spPr>
      </p:pic>
    </p:spTree>
    <p:extLst>
      <p:ext uri="{BB962C8B-B14F-4D97-AF65-F5344CB8AC3E}">
        <p14:creationId xmlns:p14="http://schemas.microsoft.com/office/powerpoint/2010/main" val="3108352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A91FE0-8CC9-C420-6FCA-8FA51124AAE5}"/>
              </a:ext>
            </a:extLst>
          </p:cNvPr>
          <p:cNvSpPr>
            <a:spLocks noGrp="1"/>
          </p:cNvSpPr>
          <p:nvPr>
            <p:ph type="body" sz="quarter" idx="18"/>
          </p:nvPr>
        </p:nvSpPr>
        <p:spPr>
          <a:xfrm>
            <a:off x="667847" y="2132085"/>
            <a:ext cx="5376026" cy="4591442"/>
          </a:xfrm>
        </p:spPr>
        <p:txBody>
          <a:bodyPr>
            <a:normAutofit/>
          </a:bodyPr>
          <a:lstStyle/>
          <a:p>
            <a:pPr marL="0" indent="0"/>
            <a:r>
              <a:rPr lang="en-GB" dirty="0">
                <a:solidFill>
                  <a:srgbClr val="6D6A3A"/>
                </a:solidFill>
                <a:ea typeface="+mn-lt"/>
                <a:cs typeface="+mn-lt"/>
              </a:rPr>
              <a:t>No one knows your farm and produce better than YOU. When trying to gain customers and build your farm as a viable business it is advantageous to position yourself as an </a:t>
            </a:r>
            <a:r>
              <a:rPr lang="en-GB" b="1" dirty="0">
                <a:solidFill>
                  <a:srgbClr val="6D6A3A"/>
                </a:solidFill>
                <a:ea typeface="+mn-lt"/>
                <a:cs typeface="+mn-lt"/>
              </a:rPr>
              <a:t>expert </a:t>
            </a:r>
            <a:r>
              <a:rPr lang="en-GB" dirty="0">
                <a:solidFill>
                  <a:srgbClr val="6D6A3A"/>
                </a:solidFill>
                <a:ea typeface="+mn-lt"/>
                <a:cs typeface="+mn-lt"/>
              </a:rPr>
              <a:t>in the field (no pun intended). Not only in terms of the years of experience you have but also the history of the farm. It is good to use your website or social media channels to demonstrate this experience or try </a:t>
            </a:r>
            <a:r>
              <a:rPr lang="en-GB" dirty="0">
                <a:solidFill>
                  <a:srgbClr val="6D6A3A"/>
                </a:solidFill>
                <a:ea typeface="+mn-lt"/>
                <a:cs typeface="+mn-lt"/>
                <a:sym typeface="Wingdings" panose="05000000000000000000" pitchFamily="2" charset="2"/>
              </a:rPr>
              <a:t></a:t>
            </a:r>
            <a:endParaRPr lang="en-GB" dirty="0">
              <a:solidFill>
                <a:srgbClr val="6D6A3A"/>
              </a:solidFill>
              <a:cs typeface="Calibri"/>
            </a:endParaRPr>
          </a:p>
          <a:p>
            <a:pPr marL="0" indent="0"/>
            <a:endParaRPr lang="en-IE" dirty="0"/>
          </a:p>
        </p:txBody>
      </p:sp>
      <p:sp>
        <p:nvSpPr>
          <p:cNvPr id="4" name="Text Placeholder 3">
            <a:extLst>
              <a:ext uri="{FF2B5EF4-FFF2-40B4-BE49-F238E27FC236}">
                <a16:creationId xmlns:a16="http://schemas.microsoft.com/office/drawing/2014/main" id="{8EC14EF1-3030-FC6D-9931-A127EA95D963}"/>
              </a:ext>
            </a:extLst>
          </p:cNvPr>
          <p:cNvSpPr>
            <a:spLocks noGrp="1"/>
          </p:cNvSpPr>
          <p:nvPr>
            <p:ph type="body" sz="quarter" idx="16"/>
          </p:nvPr>
        </p:nvSpPr>
        <p:spPr>
          <a:xfrm>
            <a:off x="667847" y="477369"/>
            <a:ext cx="4718279" cy="1337216"/>
          </a:xfrm>
        </p:spPr>
        <p:txBody>
          <a:bodyPr>
            <a:normAutofit/>
          </a:bodyPr>
          <a:lstStyle/>
          <a:p>
            <a:r>
              <a:rPr lang="en-US" dirty="0"/>
              <a:t>Using technology to show your expertise…</a:t>
            </a:r>
          </a:p>
          <a:p>
            <a:endParaRPr lang="en-IE" dirty="0"/>
          </a:p>
        </p:txBody>
      </p:sp>
      <p:sp>
        <p:nvSpPr>
          <p:cNvPr id="6" name="Text Placeholder 5">
            <a:extLst>
              <a:ext uri="{FF2B5EF4-FFF2-40B4-BE49-F238E27FC236}">
                <a16:creationId xmlns:a16="http://schemas.microsoft.com/office/drawing/2014/main" id="{FB1F6023-33AB-EA34-63A1-C4401FE1D4A6}"/>
              </a:ext>
            </a:extLst>
          </p:cNvPr>
          <p:cNvSpPr>
            <a:spLocks noGrp="1"/>
          </p:cNvSpPr>
          <p:nvPr>
            <p:ph type="body" sz="quarter" idx="19"/>
          </p:nvPr>
        </p:nvSpPr>
        <p:spPr>
          <a:xfrm>
            <a:off x="6300573" y="1814585"/>
            <a:ext cx="511077" cy="635000"/>
          </a:xfrm>
        </p:spPr>
        <p:txBody>
          <a:bodyPr/>
          <a:lstStyle/>
          <a:p>
            <a:r>
              <a:rPr lang="en-US" b="1" dirty="0"/>
              <a:t>1</a:t>
            </a:r>
            <a:endParaRPr lang="en-IE" b="1" dirty="0"/>
          </a:p>
        </p:txBody>
      </p:sp>
      <p:sp>
        <p:nvSpPr>
          <p:cNvPr id="7" name="Text Placeholder 6">
            <a:extLst>
              <a:ext uri="{FF2B5EF4-FFF2-40B4-BE49-F238E27FC236}">
                <a16:creationId xmlns:a16="http://schemas.microsoft.com/office/drawing/2014/main" id="{09EEA5AF-BE78-3687-5A29-78A076CCB6E0}"/>
              </a:ext>
            </a:extLst>
          </p:cNvPr>
          <p:cNvSpPr>
            <a:spLocks noGrp="1"/>
          </p:cNvSpPr>
          <p:nvPr>
            <p:ph type="body" sz="quarter" idx="20"/>
          </p:nvPr>
        </p:nvSpPr>
        <p:spPr>
          <a:xfrm>
            <a:off x="7033131" y="1757391"/>
            <a:ext cx="4718277" cy="822373"/>
          </a:xfrm>
        </p:spPr>
        <p:txBody>
          <a:bodyPr/>
          <a:lstStyle/>
          <a:p>
            <a:r>
              <a:rPr lang="en-GB" dirty="0"/>
              <a:t>Write a </a:t>
            </a:r>
            <a:r>
              <a:rPr lang="en-GB" b="1" dirty="0"/>
              <a:t>blog</a:t>
            </a:r>
            <a:r>
              <a:rPr lang="en-GB" dirty="0"/>
              <a:t>, try </a:t>
            </a:r>
            <a:r>
              <a:rPr lang="en-GB" b="1" dirty="0"/>
              <a:t>social media</a:t>
            </a:r>
            <a:r>
              <a:rPr lang="en-GB" dirty="0"/>
              <a:t>, speak at (agri-food) </a:t>
            </a:r>
            <a:r>
              <a:rPr lang="en-GB" b="1" dirty="0" err="1"/>
              <a:t>evvents</a:t>
            </a:r>
            <a:endParaRPr lang="en-GB" dirty="0">
              <a:cs typeface="Calibri"/>
            </a:endParaRPr>
          </a:p>
        </p:txBody>
      </p:sp>
      <p:sp>
        <p:nvSpPr>
          <p:cNvPr id="8" name="Text Placeholder 7">
            <a:extLst>
              <a:ext uri="{FF2B5EF4-FFF2-40B4-BE49-F238E27FC236}">
                <a16:creationId xmlns:a16="http://schemas.microsoft.com/office/drawing/2014/main" id="{3C799A65-2051-5ECA-EC4E-2EAF1E08148F}"/>
              </a:ext>
            </a:extLst>
          </p:cNvPr>
          <p:cNvSpPr>
            <a:spLocks noGrp="1"/>
          </p:cNvSpPr>
          <p:nvPr>
            <p:ph type="body" sz="quarter" idx="21"/>
          </p:nvPr>
        </p:nvSpPr>
        <p:spPr>
          <a:xfrm>
            <a:off x="6300573" y="2996084"/>
            <a:ext cx="511077" cy="635000"/>
          </a:xfrm>
        </p:spPr>
        <p:txBody>
          <a:bodyPr/>
          <a:lstStyle/>
          <a:p>
            <a:r>
              <a:rPr lang="en-US" b="1" dirty="0"/>
              <a:t>2</a:t>
            </a:r>
            <a:endParaRPr lang="en-IE" b="1" dirty="0"/>
          </a:p>
        </p:txBody>
      </p:sp>
      <p:sp>
        <p:nvSpPr>
          <p:cNvPr id="9" name="Text Placeholder 8">
            <a:extLst>
              <a:ext uri="{FF2B5EF4-FFF2-40B4-BE49-F238E27FC236}">
                <a16:creationId xmlns:a16="http://schemas.microsoft.com/office/drawing/2014/main" id="{FE0C365F-892D-63B0-CDD0-FD32B055F3D5}"/>
              </a:ext>
            </a:extLst>
          </p:cNvPr>
          <p:cNvSpPr>
            <a:spLocks noGrp="1"/>
          </p:cNvSpPr>
          <p:nvPr>
            <p:ph type="body" sz="quarter" idx="22"/>
          </p:nvPr>
        </p:nvSpPr>
        <p:spPr>
          <a:xfrm>
            <a:off x="7035783" y="2938888"/>
            <a:ext cx="5156217" cy="822373"/>
          </a:xfrm>
        </p:spPr>
        <p:txBody>
          <a:bodyPr/>
          <a:lstStyle/>
          <a:p>
            <a:r>
              <a:rPr lang="en-US" dirty="0"/>
              <a:t>Use </a:t>
            </a:r>
            <a:r>
              <a:rPr lang="en-US" b="1" dirty="0"/>
              <a:t>podcasts</a:t>
            </a:r>
            <a:r>
              <a:rPr lang="en-US" dirty="0"/>
              <a:t> for your business. It represents an innovative passive way to make the customers aware of you</a:t>
            </a:r>
          </a:p>
        </p:txBody>
      </p:sp>
      <p:sp>
        <p:nvSpPr>
          <p:cNvPr id="10" name="Text Placeholder 9">
            <a:extLst>
              <a:ext uri="{FF2B5EF4-FFF2-40B4-BE49-F238E27FC236}">
                <a16:creationId xmlns:a16="http://schemas.microsoft.com/office/drawing/2014/main" id="{004C63C9-17BD-A556-B226-DA596FE4B959}"/>
              </a:ext>
            </a:extLst>
          </p:cNvPr>
          <p:cNvSpPr>
            <a:spLocks noGrp="1"/>
          </p:cNvSpPr>
          <p:nvPr>
            <p:ph type="body" sz="quarter" idx="23"/>
          </p:nvPr>
        </p:nvSpPr>
        <p:spPr>
          <a:xfrm>
            <a:off x="6300573" y="4250564"/>
            <a:ext cx="511077" cy="635000"/>
          </a:xfrm>
        </p:spPr>
        <p:txBody>
          <a:bodyPr/>
          <a:lstStyle/>
          <a:p>
            <a:r>
              <a:rPr lang="en-US" b="1" dirty="0"/>
              <a:t>3</a:t>
            </a:r>
            <a:endParaRPr lang="en-IE" b="1" dirty="0"/>
          </a:p>
        </p:txBody>
      </p:sp>
      <p:sp>
        <p:nvSpPr>
          <p:cNvPr id="11" name="Text Placeholder 10">
            <a:extLst>
              <a:ext uri="{FF2B5EF4-FFF2-40B4-BE49-F238E27FC236}">
                <a16:creationId xmlns:a16="http://schemas.microsoft.com/office/drawing/2014/main" id="{C5D3E4C4-1DA6-3A3C-7672-BCCB1092F740}"/>
              </a:ext>
            </a:extLst>
          </p:cNvPr>
          <p:cNvSpPr>
            <a:spLocks noGrp="1"/>
          </p:cNvSpPr>
          <p:nvPr>
            <p:ph type="body" sz="quarter" idx="24"/>
          </p:nvPr>
        </p:nvSpPr>
        <p:spPr>
          <a:xfrm>
            <a:off x="7038433" y="4193369"/>
            <a:ext cx="4718277" cy="822373"/>
          </a:xfrm>
        </p:spPr>
        <p:txBody>
          <a:bodyPr/>
          <a:lstStyle/>
          <a:p>
            <a:r>
              <a:rPr lang="en-US" dirty="0"/>
              <a:t>Get involved in </a:t>
            </a:r>
            <a:r>
              <a:rPr lang="en-US" b="1" dirty="0"/>
              <a:t>webinars</a:t>
            </a:r>
            <a:r>
              <a:rPr lang="en-US" dirty="0"/>
              <a:t> (e.g. with Co-ops or National agencies) to create brand awareness for a wider audience</a:t>
            </a:r>
            <a:endParaRPr lang="en-IE" dirty="0"/>
          </a:p>
        </p:txBody>
      </p:sp>
      <p:pic>
        <p:nvPicPr>
          <p:cNvPr id="17" name="Graphic 16" descr="Radio microphone outline">
            <a:extLst>
              <a:ext uri="{FF2B5EF4-FFF2-40B4-BE49-F238E27FC236}">
                <a16:creationId xmlns:a16="http://schemas.microsoft.com/office/drawing/2014/main" id="{8289FEF2-A3D3-3FA6-BA5E-C9BBE64E6E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81293" y="374375"/>
            <a:ext cx="1209027" cy="1209027"/>
          </a:xfrm>
          <a:prstGeom prst="rect">
            <a:avLst/>
          </a:prstGeom>
        </p:spPr>
      </p:pic>
    </p:spTree>
    <p:extLst>
      <p:ext uri="{BB962C8B-B14F-4D97-AF65-F5344CB8AC3E}">
        <p14:creationId xmlns:p14="http://schemas.microsoft.com/office/powerpoint/2010/main" val="179646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7CF115-6357-EA67-CC95-754ED6E104CD}"/>
              </a:ext>
            </a:extLst>
          </p:cNvPr>
          <p:cNvSpPr>
            <a:spLocks noGrp="1"/>
          </p:cNvSpPr>
          <p:nvPr>
            <p:ph type="body" sz="quarter" idx="13"/>
          </p:nvPr>
        </p:nvSpPr>
        <p:spPr>
          <a:xfrm>
            <a:off x="552573" y="687562"/>
            <a:ext cx="11329965" cy="914202"/>
          </a:xfrm>
        </p:spPr>
        <p:txBody>
          <a:bodyPr/>
          <a:lstStyle/>
          <a:p>
            <a:pPr algn="l"/>
            <a:r>
              <a:rPr lang="en-US" b="1" dirty="0"/>
              <a:t>See what’s out there – One example…</a:t>
            </a:r>
            <a:endParaRPr lang="en-IE" b="1" dirty="0"/>
          </a:p>
        </p:txBody>
      </p:sp>
      <p:pic>
        <p:nvPicPr>
          <p:cNvPr id="7" name="Picture 6">
            <a:hlinkClick r:id="rId2"/>
            <a:extLst>
              <a:ext uri="{FF2B5EF4-FFF2-40B4-BE49-F238E27FC236}">
                <a16:creationId xmlns:a16="http://schemas.microsoft.com/office/drawing/2014/main" id="{A5EA8ABF-1CA6-460C-DA8D-F2DCF5BFBF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80284" y="3542775"/>
            <a:ext cx="2330570" cy="1390721"/>
          </a:xfrm>
          <a:prstGeom prst="rect">
            <a:avLst/>
          </a:prstGeom>
        </p:spPr>
      </p:pic>
      <p:pic>
        <p:nvPicPr>
          <p:cNvPr id="9" name="Picture 8">
            <a:hlinkClick r:id="rId2"/>
            <a:extLst>
              <a:ext uri="{FF2B5EF4-FFF2-40B4-BE49-F238E27FC236}">
                <a16:creationId xmlns:a16="http://schemas.microsoft.com/office/drawing/2014/main" id="{7DFE4160-895C-46EF-5E55-7C591FDB40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00492" y="2347400"/>
            <a:ext cx="2376175" cy="2459065"/>
          </a:xfrm>
          <a:prstGeom prst="rect">
            <a:avLst/>
          </a:prstGeom>
        </p:spPr>
      </p:pic>
      <p:sp>
        <p:nvSpPr>
          <p:cNvPr id="11" name="TextBox 10">
            <a:extLst>
              <a:ext uri="{FF2B5EF4-FFF2-40B4-BE49-F238E27FC236}">
                <a16:creationId xmlns:a16="http://schemas.microsoft.com/office/drawing/2014/main" id="{CF83B5A3-0273-402A-7F12-10AC31FF7D78}"/>
              </a:ext>
            </a:extLst>
          </p:cNvPr>
          <p:cNvSpPr txBox="1"/>
          <p:nvPr/>
        </p:nvSpPr>
        <p:spPr>
          <a:xfrm>
            <a:off x="866043" y="2714642"/>
            <a:ext cx="3785088" cy="3046988"/>
          </a:xfrm>
          <a:prstGeom prst="rect">
            <a:avLst/>
          </a:prstGeom>
          <a:noFill/>
        </p:spPr>
        <p:txBody>
          <a:bodyPr wrap="square">
            <a:spAutoFit/>
          </a:bodyPr>
          <a:lstStyle/>
          <a:p>
            <a:r>
              <a:rPr lang="en-US" sz="2400" b="0" i="0" dirty="0">
                <a:solidFill>
                  <a:srgbClr val="6D6A3A"/>
                </a:solidFill>
                <a:effectLst/>
                <a:hlinkClick r:id="rId2"/>
              </a:rPr>
              <a:t>The </a:t>
            </a:r>
            <a:r>
              <a:rPr lang="en-US" sz="2400" dirty="0">
                <a:solidFill>
                  <a:srgbClr val="6D6A3A"/>
                </a:solidFill>
                <a:hlinkClick r:id="rId2"/>
              </a:rPr>
              <a:t>Farmers Journal podcast </a:t>
            </a:r>
            <a:r>
              <a:rPr lang="en-US" sz="2400" dirty="0">
                <a:solidFill>
                  <a:srgbClr val="6D6A3A"/>
                </a:solidFill>
              </a:rPr>
              <a:t>series is a regular d</a:t>
            </a:r>
            <a:r>
              <a:rPr lang="en-US" sz="2400" b="0" i="0" dirty="0">
                <a:solidFill>
                  <a:srgbClr val="6D6A3A"/>
                </a:solidFill>
                <a:effectLst/>
              </a:rPr>
              <a:t>iscussion on agricultural news and rural affairs from Ireland's leading farming and agri-business newspaper, the Irish Farmers' Journal. </a:t>
            </a:r>
          </a:p>
          <a:p>
            <a:r>
              <a:rPr lang="en-US" sz="2400" b="0" i="0" dirty="0">
                <a:solidFill>
                  <a:srgbClr val="6D6A3A"/>
                </a:solidFill>
                <a:effectLst/>
              </a:rPr>
              <a:t>Every Wednesday.</a:t>
            </a:r>
            <a:endParaRPr lang="en-IE" sz="2400" dirty="0">
              <a:solidFill>
                <a:srgbClr val="6D6A3A"/>
              </a:solidFill>
            </a:endParaRPr>
          </a:p>
        </p:txBody>
      </p:sp>
      <p:sp>
        <p:nvSpPr>
          <p:cNvPr id="12" name="Arrow: Right 11">
            <a:extLst>
              <a:ext uri="{FF2B5EF4-FFF2-40B4-BE49-F238E27FC236}">
                <a16:creationId xmlns:a16="http://schemas.microsoft.com/office/drawing/2014/main" id="{25C6B332-E061-95EC-F831-C11CC96B7D49}"/>
              </a:ext>
            </a:extLst>
          </p:cNvPr>
          <p:cNvSpPr/>
          <p:nvPr/>
        </p:nvSpPr>
        <p:spPr>
          <a:xfrm>
            <a:off x="5380284" y="2514798"/>
            <a:ext cx="2655885" cy="914202"/>
          </a:xfrm>
          <a:prstGeom prst="rightArrow">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CLICK TO LISTEN</a:t>
            </a:r>
            <a:endParaRPr lang="en-IE" b="1" dirty="0"/>
          </a:p>
        </p:txBody>
      </p:sp>
    </p:spTree>
    <p:extLst>
      <p:ext uri="{BB962C8B-B14F-4D97-AF65-F5344CB8AC3E}">
        <p14:creationId xmlns:p14="http://schemas.microsoft.com/office/powerpoint/2010/main" val="2389267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ECC1E7-37CC-A2F5-CFF5-03323DB64AB3}"/>
              </a:ext>
            </a:extLst>
          </p:cNvPr>
          <p:cNvSpPr>
            <a:spLocks noGrp="1"/>
          </p:cNvSpPr>
          <p:nvPr>
            <p:ph type="body" sz="quarter" idx="17"/>
          </p:nvPr>
        </p:nvSpPr>
        <p:spPr>
          <a:xfrm>
            <a:off x="1022799" y="1402582"/>
            <a:ext cx="5581201" cy="4441458"/>
          </a:xfrm>
        </p:spPr>
        <p:txBody>
          <a:bodyPr anchor="ctr"/>
          <a:lstStyle/>
          <a:p>
            <a:r>
              <a:rPr lang="en-US" sz="3600" dirty="0"/>
              <a:t>An online marketplace is an e-commerce site (a digital middleman) that brings sellers and buyers together in one place.</a:t>
            </a:r>
            <a:endParaRPr lang="en-IE" sz="3600" dirty="0"/>
          </a:p>
        </p:txBody>
      </p:sp>
      <p:sp>
        <p:nvSpPr>
          <p:cNvPr id="4" name="Text Placeholder 3">
            <a:extLst>
              <a:ext uri="{FF2B5EF4-FFF2-40B4-BE49-F238E27FC236}">
                <a16:creationId xmlns:a16="http://schemas.microsoft.com/office/drawing/2014/main" id="{E250780D-46AD-DEF3-A59E-2C1407370B1B}"/>
              </a:ext>
            </a:extLst>
          </p:cNvPr>
          <p:cNvSpPr>
            <a:spLocks noGrp="1"/>
          </p:cNvSpPr>
          <p:nvPr>
            <p:ph type="body" sz="quarter" idx="13"/>
          </p:nvPr>
        </p:nvSpPr>
        <p:spPr/>
        <p:txBody>
          <a:bodyPr/>
          <a:lstStyle/>
          <a:p>
            <a:r>
              <a:rPr lang="en-US" dirty="0"/>
              <a:t>What is an Online Marketplace?</a:t>
            </a:r>
            <a:endParaRPr lang="en-IE" dirty="0"/>
          </a:p>
        </p:txBody>
      </p:sp>
      <p:pic>
        <p:nvPicPr>
          <p:cNvPr id="7" name="Picture Placeholder 6" descr="Icon&#10;&#10;Description automatically generated with medium confidence">
            <a:extLst>
              <a:ext uri="{FF2B5EF4-FFF2-40B4-BE49-F238E27FC236}">
                <a16:creationId xmlns:a16="http://schemas.microsoft.com/office/drawing/2014/main" id="{CF2A66AE-AD06-2B4F-16BB-C61E6B5C39DE}"/>
              </a:ext>
            </a:extLst>
          </p:cNvPr>
          <p:cNvPicPr>
            <a:picLocks noGrp="1" noChangeAspect="1"/>
          </p:cNvPicPr>
          <p:nvPr>
            <p:ph type="pic" sz="quarter" idx="15"/>
          </p:nvPr>
        </p:nvPicPr>
        <p:blipFill>
          <a:blip r:embed="rId2">
            <a:extLst>
              <a:ext uri="{837473B0-CC2E-450A-ABE3-18F120FF3D39}">
                <a1611:picAttrSrcUrl xmlns:a1611="http://schemas.microsoft.com/office/drawing/2016/11/main" r:id="rId3"/>
              </a:ext>
            </a:extLst>
          </a:blip>
          <a:srcRect l="28994" r="28994"/>
          <a:stretch>
            <a:fillRect/>
          </a:stretch>
        </p:blipFill>
        <p:spPr/>
      </p:pic>
      <p:sp>
        <p:nvSpPr>
          <p:cNvPr id="8" name="TextBox 7">
            <a:extLst>
              <a:ext uri="{FF2B5EF4-FFF2-40B4-BE49-F238E27FC236}">
                <a16:creationId xmlns:a16="http://schemas.microsoft.com/office/drawing/2014/main" id="{7ED6B45A-CF49-9079-96E2-A98DBC34FFE4}"/>
              </a:ext>
            </a:extLst>
          </p:cNvPr>
          <p:cNvSpPr txBox="1"/>
          <p:nvPr/>
        </p:nvSpPr>
        <p:spPr>
          <a:xfrm>
            <a:off x="8802435" y="5257347"/>
            <a:ext cx="3389565" cy="230832"/>
          </a:xfrm>
          <a:prstGeom prst="rect">
            <a:avLst/>
          </a:prstGeom>
          <a:noFill/>
        </p:spPr>
        <p:txBody>
          <a:bodyPr wrap="square" rtlCol="0">
            <a:spAutoFit/>
          </a:bodyPr>
          <a:lstStyle/>
          <a:p>
            <a:r>
              <a:rPr lang="en-IE" sz="900">
                <a:hlinkClick r:id="rId3" tooltip="https://www.vcbay.news/2020/12/21/live-stream-shopping-platform-and-marketplace-whatnot-raises-seed-funding/"/>
              </a:rPr>
              <a:t>This Photo</a:t>
            </a:r>
            <a:r>
              <a:rPr lang="en-IE" sz="900"/>
              <a:t> by Unknown Author is licensed under </a:t>
            </a:r>
            <a:r>
              <a:rPr lang="en-IE" sz="900">
                <a:hlinkClick r:id="rId4" tooltip="https://creativecommons.org/licenses/by-nc-nd/3.0/"/>
              </a:rPr>
              <a:t>CC BY-NC-ND</a:t>
            </a:r>
            <a:endParaRPr lang="en-IE" sz="900"/>
          </a:p>
        </p:txBody>
      </p:sp>
    </p:spTree>
    <p:extLst>
      <p:ext uri="{BB962C8B-B14F-4D97-AF65-F5344CB8AC3E}">
        <p14:creationId xmlns:p14="http://schemas.microsoft.com/office/powerpoint/2010/main" val="2293611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5348DC-C24C-8648-B088-00BB19E7C472}"/>
              </a:ext>
            </a:extLst>
          </p:cNvPr>
          <p:cNvSpPr>
            <a:spLocks noGrp="1"/>
          </p:cNvSpPr>
          <p:nvPr>
            <p:ph type="body" sz="quarter" idx="13"/>
          </p:nvPr>
        </p:nvSpPr>
        <p:spPr/>
        <p:txBody>
          <a:bodyPr/>
          <a:lstStyle/>
          <a:p>
            <a:pPr algn="l"/>
            <a:r>
              <a:rPr lang="en-US" b="1" dirty="0"/>
              <a:t>Learner exercise</a:t>
            </a:r>
            <a:endParaRPr lang="en-IE" b="1" dirty="0"/>
          </a:p>
        </p:txBody>
      </p:sp>
      <p:sp>
        <p:nvSpPr>
          <p:cNvPr id="5" name="TextBox 4">
            <a:extLst>
              <a:ext uri="{FF2B5EF4-FFF2-40B4-BE49-F238E27FC236}">
                <a16:creationId xmlns:a16="http://schemas.microsoft.com/office/drawing/2014/main" id="{EE6454CA-510F-4446-0CC5-B49AEC9D9D95}"/>
              </a:ext>
            </a:extLst>
          </p:cNvPr>
          <p:cNvSpPr txBox="1"/>
          <p:nvPr/>
        </p:nvSpPr>
        <p:spPr>
          <a:xfrm>
            <a:off x="206188" y="2413337"/>
            <a:ext cx="5441577" cy="3416320"/>
          </a:xfrm>
          <a:prstGeom prst="rect">
            <a:avLst/>
          </a:prstGeom>
          <a:noFill/>
        </p:spPr>
        <p:txBody>
          <a:bodyPr wrap="square">
            <a:spAutoFit/>
          </a:bodyPr>
          <a:lstStyle/>
          <a:p>
            <a:r>
              <a:rPr lang="en-US" sz="2400" dirty="0">
                <a:solidFill>
                  <a:srgbClr val="A23B23"/>
                </a:solidFill>
              </a:rPr>
              <a:t>A simple pen and paper exercise</a:t>
            </a:r>
          </a:p>
          <a:p>
            <a:endParaRPr lang="en-US" sz="2400" b="1" dirty="0">
              <a:solidFill>
                <a:srgbClr val="A23B23"/>
              </a:solidFill>
            </a:endParaRPr>
          </a:p>
          <a:p>
            <a:r>
              <a:rPr lang="en-US" sz="2400" b="1" dirty="0">
                <a:solidFill>
                  <a:srgbClr val="A23B23"/>
                </a:solidFill>
              </a:rPr>
              <a:t>LIST:</a:t>
            </a:r>
          </a:p>
          <a:p>
            <a:pPr marL="514350" indent="-514350">
              <a:buFont typeface="+mj-lt"/>
              <a:buAutoNum type="arabicPeriod"/>
            </a:pPr>
            <a:r>
              <a:rPr lang="en-US" sz="2400" dirty="0">
                <a:solidFill>
                  <a:srgbClr val="A23B23"/>
                </a:solidFill>
              </a:rPr>
              <a:t>How many platforms your smallholder business has a presence on?</a:t>
            </a:r>
          </a:p>
          <a:p>
            <a:pPr marL="514350" indent="-514350">
              <a:buFont typeface="+mj-lt"/>
              <a:buAutoNum type="arabicPeriod"/>
            </a:pPr>
            <a:r>
              <a:rPr lang="en-US" sz="2400" dirty="0">
                <a:solidFill>
                  <a:srgbClr val="A23B23"/>
                </a:solidFill>
              </a:rPr>
              <a:t>How frequently do you post?</a:t>
            </a:r>
          </a:p>
          <a:p>
            <a:pPr marL="514350" indent="-514350">
              <a:buFont typeface="+mj-lt"/>
              <a:buAutoNum type="arabicPeriod"/>
            </a:pPr>
            <a:r>
              <a:rPr lang="en-US" sz="2400" dirty="0">
                <a:solidFill>
                  <a:srgbClr val="A23B23"/>
                </a:solidFill>
              </a:rPr>
              <a:t>Could you interact more frequently?</a:t>
            </a:r>
          </a:p>
          <a:p>
            <a:pPr marL="514350" indent="-514350">
              <a:buFont typeface="+mj-lt"/>
              <a:buAutoNum type="arabicPeriod"/>
            </a:pPr>
            <a:r>
              <a:rPr lang="en-US" sz="2400" dirty="0">
                <a:solidFill>
                  <a:srgbClr val="A23B23"/>
                </a:solidFill>
              </a:rPr>
              <a:t>Are you tracking the activity of your accounts and where can you improve?</a:t>
            </a:r>
          </a:p>
        </p:txBody>
      </p:sp>
      <p:sp>
        <p:nvSpPr>
          <p:cNvPr id="7" name="TextBox 6">
            <a:extLst>
              <a:ext uri="{FF2B5EF4-FFF2-40B4-BE49-F238E27FC236}">
                <a16:creationId xmlns:a16="http://schemas.microsoft.com/office/drawing/2014/main" id="{AF2B8C71-432B-4228-3860-49AB1119A005}"/>
              </a:ext>
            </a:extLst>
          </p:cNvPr>
          <p:cNvSpPr txBox="1"/>
          <p:nvPr/>
        </p:nvSpPr>
        <p:spPr>
          <a:xfrm>
            <a:off x="431017" y="1298069"/>
            <a:ext cx="11329965" cy="1077218"/>
          </a:xfrm>
          <a:prstGeom prst="rect">
            <a:avLst/>
          </a:prstGeom>
          <a:noFill/>
        </p:spPr>
        <p:txBody>
          <a:bodyPr wrap="square">
            <a:spAutoFit/>
          </a:bodyPr>
          <a:lstStyle/>
          <a:p>
            <a:pPr algn="ctr"/>
            <a:r>
              <a:rPr lang="en-US" sz="3200" dirty="0">
                <a:solidFill>
                  <a:srgbClr val="404F2F"/>
                </a:solidFill>
              </a:rPr>
              <a:t>It has been discussed how the importance of Social media in business is increasing:</a:t>
            </a:r>
          </a:p>
        </p:txBody>
      </p:sp>
      <p:grpSp>
        <p:nvGrpSpPr>
          <p:cNvPr id="8" name="Google Shape;518;p39">
            <a:extLst>
              <a:ext uri="{FF2B5EF4-FFF2-40B4-BE49-F238E27FC236}">
                <a16:creationId xmlns:a16="http://schemas.microsoft.com/office/drawing/2014/main" id="{BCB60DE5-9EDD-C5C4-E1AF-6062D8F85A24}"/>
              </a:ext>
            </a:extLst>
          </p:cNvPr>
          <p:cNvGrpSpPr/>
          <p:nvPr/>
        </p:nvGrpSpPr>
        <p:grpSpPr>
          <a:xfrm>
            <a:off x="4005166" y="235117"/>
            <a:ext cx="898527" cy="914202"/>
            <a:chOff x="1923675" y="1633650"/>
            <a:chExt cx="436000" cy="435975"/>
          </a:xfrm>
          <a:solidFill>
            <a:srgbClr val="404F2F"/>
          </a:solidFill>
        </p:grpSpPr>
        <p:sp>
          <p:nvSpPr>
            <p:cNvPr id="9" name="Google Shape;519;p39">
              <a:extLst>
                <a:ext uri="{FF2B5EF4-FFF2-40B4-BE49-F238E27FC236}">
                  <a16:creationId xmlns:a16="http://schemas.microsoft.com/office/drawing/2014/main" id="{59127E2D-4B1F-97DA-C10A-117B865F862E}"/>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rgbClr val="404F2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0;p39">
              <a:extLst>
                <a:ext uri="{FF2B5EF4-FFF2-40B4-BE49-F238E27FC236}">
                  <a16:creationId xmlns:a16="http://schemas.microsoft.com/office/drawing/2014/main" id="{D44F4C0E-7EDD-883C-4C25-54F6F06474BB}"/>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rgbClr val="404F2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1;p39">
              <a:extLst>
                <a:ext uri="{FF2B5EF4-FFF2-40B4-BE49-F238E27FC236}">
                  <a16:creationId xmlns:a16="http://schemas.microsoft.com/office/drawing/2014/main" id="{2BD81422-64BE-6311-5ECD-06190E08754A}"/>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rgbClr val="404F2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2;p39">
              <a:extLst>
                <a:ext uri="{FF2B5EF4-FFF2-40B4-BE49-F238E27FC236}">
                  <a16:creationId xmlns:a16="http://schemas.microsoft.com/office/drawing/2014/main" id="{9DA0B220-EF95-6BAF-0709-BF9C13B16A7C}"/>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rgbClr val="404F2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3;p39">
              <a:extLst>
                <a:ext uri="{FF2B5EF4-FFF2-40B4-BE49-F238E27FC236}">
                  <a16:creationId xmlns:a16="http://schemas.microsoft.com/office/drawing/2014/main" id="{F589E483-B33E-69E3-C37C-A66F117F2A16}"/>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rgbClr val="404F2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4;p39">
              <a:extLst>
                <a:ext uri="{FF2B5EF4-FFF2-40B4-BE49-F238E27FC236}">
                  <a16:creationId xmlns:a16="http://schemas.microsoft.com/office/drawing/2014/main" id="{79659A6A-5543-DD6C-B4B0-6DD3A4A03C98}"/>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rgbClr val="404F2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id="{F13EADF2-F0F0-4D48-D98E-CA348AACDDC3}"/>
              </a:ext>
            </a:extLst>
          </p:cNvPr>
          <p:cNvSpPr txBox="1"/>
          <p:nvPr/>
        </p:nvSpPr>
        <p:spPr>
          <a:xfrm>
            <a:off x="6884894" y="2823882"/>
            <a:ext cx="4098229" cy="2636443"/>
          </a:xfrm>
          <a:prstGeom prst="rect">
            <a:avLst/>
          </a:prstGeom>
          <a:solidFill>
            <a:schemeClr val="bg1"/>
          </a:solidFill>
        </p:spPr>
        <p:txBody>
          <a:bodyPr wrap="square" rtlCol="0">
            <a:spAutoFit/>
          </a:bodyPr>
          <a:lstStyle/>
          <a:p>
            <a:endParaRPr lang="en-IE" dirty="0"/>
          </a:p>
        </p:txBody>
      </p:sp>
      <p:pic>
        <p:nvPicPr>
          <p:cNvPr id="15" name="Picture Placeholder 5" descr="Icon&#10;&#10;Description automatically generated">
            <a:extLst>
              <a:ext uri="{FF2B5EF4-FFF2-40B4-BE49-F238E27FC236}">
                <a16:creationId xmlns:a16="http://schemas.microsoft.com/office/drawing/2014/main" id="{37D6AD9F-AA60-2FC9-E3ED-1295C6F65E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083" t="-46173" r="-2083" b="-50171"/>
          <a:stretch/>
        </p:blipFill>
        <p:spPr>
          <a:xfrm>
            <a:off x="7840220" y="2199003"/>
            <a:ext cx="2187575" cy="3886200"/>
          </a:xfrm>
          <a:prstGeom prst="rect">
            <a:avLst/>
          </a:prstGeom>
        </p:spPr>
      </p:pic>
    </p:spTree>
    <p:extLst>
      <p:ext uri="{BB962C8B-B14F-4D97-AF65-F5344CB8AC3E}">
        <p14:creationId xmlns:p14="http://schemas.microsoft.com/office/powerpoint/2010/main" val="772147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6DE460-2CC6-9F24-5239-C0C29455FCF5}"/>
              </a:ext>
            </a:extLst>
          </p:cNvPr>
          <p:cNvSpPr>
            <a:spLocks noGrp="1"/>
          </p:cNvSpPr>
          <p:nvPr>
            <p:ph type="body" sz="quarter" idx="17"/>
          </p:nvPr>
        </p:nvSpPr>
        <p:spPr>
          <a:xfrm>
            <a:off x="2029090" y="1604734"/>
            <a:ext cx="3791493" cy="2323799"/>
          </a:xfrm>
        </p:spPr>
        <p:txBody>
          <a:bodyPr>
            <a:normAutofit/>
          </a:bodyPr>
          <a:lstStyle/>
          <a:p>
            <a:r>
              <a:rPr lang="en-IE" dirty="0"/>
              <a:t>Big Data in Agriculture</a:t>
            </a:r>
          </a:p>
        </p:txBody>
      </p:sp>
      <p:sp>
        <p:nvSpPr>
          <p:cNvPr id="3" name="Text Placeholder 2">
            <a:extLst>
              <a:ext uri="{FF2B5EF4-FFF2-40B4-BE49-F238E27FC236}">
                <a16:creationId xmlns:a16="http://schemas.microsoft.com/office/drawing/2014/main" id="{8D24726C-116A-30BF-9181-520D86C2431E}"/>
              </a:ext>
            </a:extLst>
          </p:cNvPr>
          <p:cNvSpPr>
            <a:spLocks noGrp="1"/>
          </p:cNvSpPr>
          <p:nvPr>
            <p:ph type="body" sz="quarter" idx="18"/>
          </p:nvPr>
        </p:nvSpPr>
        <p:spPr/>
        <p:txBody>
          <a:bodyPr/>
          <a:lstStyle/>
          <a:p>
            <a:r>
              <a:rPr lang="en-IE" dirty="0"/>
              <a:t>04</a:t>
            </a:r>
          </a:p>
        </p:txBody>
      </p:sp>
    </p:spTree>
    <p:extLst>
      <p:ext uri="{BB962C8B-B14F-4D97-AF65-F5344CB8AC3E}">
        <p14:creationId xmlns:p14="http://schemas.microsoft.com/office/powerpoint/2010/main" val="2807728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Programming data on computer monitor">
            <a:extLst>
              <a:ext uri="{FF2B5EF4-FFF2-40B4-BE49-F238E27FC236}">
                <a16:creationId xmlns:a16="http://schemas.microsoft.com/office/drawing/2014/main" id="{3E823945-8A88-ACED-3EC2-C955BC449CBA}"/>
              </a:ext>
            </a:extLst>
          </p:cNvPr>
          <p:cNvPicPr>
            <a:picLocks noGrp="1" noChangeAspect="1"/>
          </p:cNvPicPr>
          <p:nvPr>
            <p:ph type="pic" sz="quarter" idx="24"/>
          </p:nvPr>
        </p:nvPicPr>
        <p:blipFill>
          <a:blip r:embed="rId2" cstate="email">
            <a:extLst>
              <a:ext uri="{28A0092B-C50C-407E-A947-70E740481C1C}">
                <a14:useLocalDpi xmlns:a14="http://schemas.microsoft.com/office/drawing/2010/main"/>
              </a:ext>
            </a:extLst>
          </a:blip>
          <a:srcRect l="17765" r="17765"/>
          <a:stretch>
            <a:fillRect/>
          </a:stretch>
        </p:blipFill>
        <p:spPr>
          <a:xfrm>
            <a:off x="8348663" y="2186517"/>
            <a:ext cx="3144837" cy="3251200"/>
          </a:xfrm>
        </p:spPr>
      </p:pic>
      <p:sp>
        <p:nvSpPr>
          <p:cNvPr id="4" name="Text Placeholder 3">
            <a:extLst>
              <a:ext uri="{FF2B5EF4-FFF2-40B4-BE49-F238E27FC236}">
                <a16:creationId xmlns:a16="http://schemas.microsoft.com/office/drawing/2014/main" id="{77BC79E6-2C72-344B-B211-B974C42585F4}"/>
              </a:ext>
            </a:extLst>
          </p:cNvPr>
          <p:cNvSpPr>
            <a:spLocks noGrp="1"/>
          </p:cNvSpPr>
          <p:nvPr>
            <p:ph type="body" sz="quarter" idx="27"/>
          </p:nvPr>
        </p:nvSpPr>
        <p:spPr>
          <a:xfrm>
            <a:off x="351795" y="1721529"/>
            <a:ext cx="7768856" cy="3251547"/>
          </a:xfrm>
        </p:spPr>
        <p:txBody>
          <a:bodyPr/>
          <a:lstStyle/>
          <a:p>
            <a:r>
              <a:rPr lang="en-US" dirty="0"/>
              <a:t>In layman's terms, Big Data is basically the science of collecting massive amounts of data and converting it into smaller chunks of manageable information that can be used to gain extensive and relevant insights on a subject and </a:t>
            </a:r>
            <a:r>
              <a:rPr lang="en-US" dirty="0" err="1"/>
              <a:t>analysed</a:t>
            </a:r>
            <a:r>
              <a:rPr lang="en-US" dirty="0"/>
              <a:t> to build predictive systems for better decision-making.</a:t>
            </a:r>
          </a:p>
          <a:p>
            <a:r>
              <a:rPr lang="en-US" dirty="0"/>
              <a:t>In many cases, farmers don’t pay attention to the wealth of information they have on processes, techniques and consumer habits.  </a:t>
            </a:r>
          </a:p>
          <a:p>
            <a:r>
              <a:rPr lang="en-US" dirty="0"/>
              <a:t>We are going to explore how you can </a:t>
            </a:r>
            <a:r>
              <a:rPr lang="en-US" dirty="0" err="1"/>
              <a:t>utilise</a:t>
            </a:r>
            <a:r>
              <a:rPr lang="en-US" dirty="0"/>
              <a:t> this information in order to streamline your farming processes and better meet market needs. </a:t>
            </a:r>
          </a:p>
          <a:p>
            <a:endParaRPr lang="en-RU" dirty="0"/>
          </a:p>
        </p:txBody>
      </p:sp>
      <p:sp>
        <p:nvSpPr>
          <p:cNvPr id="5" name="Text Placeholder 4">
            <a:extLst>
              <a:ext uri="{FF2B5EF4-FFF2-40B4-BE49-F238E27FC236}">
                <a16:creationId xmlns:a16="http://schemas.microsoft.com/office/drawing/2014/main" id="{E6CD6E29-5B0F-004C-83B4-88A79CDA6688}"/>
              </a:ext>
            </a:extLst>
          </p:cNvPr>
          <p:cNvSpPr>
            <a:spLocks noGrp="1"/>
          </p:cNvSpPr>
          <p:nvPr>
            <p:ph type="body" sz="quarter" idx="28"/>
          </p:nvPr>
        </p:nvSpPr>
        <p:spPr>
          <a:xfrm>
            <a:off x="0" y="586274"/>
            <a:ext cx="11097969" cy="1210837"/>
          </a:xfrm>
        </p:spPr>
        <p:txBody>
          <a:bodyPr anchor="ctr"/>
          <a:lstStyle/>
          <a:p>
            <a:r>
              <a:rPr lang="en-IE" dirty="0"/>
              <a:t>What is Big Data? </a:t>
            </a:r>
          </a:p>
          <a:p>
            <a:endParaRPr lang="en-RU" dirty="0"/>
          </a:p>
        </p:txBody>
      </p:sp>
      <p:grpSp>
        <p:nvGrpSpPr>
          <p:cNvPr id="9" name="Graphic 250">
            <a:extLst>
              <a:ext uri="{FF2B5EF4-FFF2-40B4-BE49-F238E27FC236}">
                <a16:creationId xmlns:a16="http://schemas.microsoft.com/office/drawing/2014/main" id="{9D161985-3D7C-10DA-49EA-5C6B6E395AAF}"/>
              </a:ext>
            </a:extLst>
          </p:cNvPr>
          <p:cNvGrpSpPr/>
          <p:nvPr/>
        </p:nvGrpSpPr>
        <p:grpSpPr>
          <a:xfrm>
            <a:off x="10434647" y="588381"/>
            <a:ext cx="891331" cy="946881"/>
            <a:chOff x="6283970" y="3216418"/>
            <a:chExt cx="254179" cy="253306"/>
          </a:xfrm>
          <a:solidFill>
            <a:srgbClr val="262626"/>
          </a:solidFill>
        </p:grpSpPr>
        <p:sp>
          <p:nvSpPr>
            <p:cNvPr id="10" name="Freeform 265">
              <a:extLst>
                <a:ext uri="{FF2B5EF4-FFF2-40B4-BE49-F238E27FC236}">
                  <a16:creationId xmlns:a16="http://schemas.microsoft.com/office/drawing/2014/main" id="{6B9756AB-5A03-9785-497C-8973C870AE1D}"/>
                </a:ext>
              </a:extLst>
            </p:cNvPr>
            <p:cNvSpPr/>
            <p:nvPr/>
          </p:nvSpPr>
          <p:spPr>
            <a:xfrm>
              <a:off x="6283970" y="3232708"/>
              <a:ext cx="121386" cy="237016"/>
            </a:xfrm>
            <a:custGeom>
              <a:avLst/>
              <a:gdLst>
                <a:gd name="connsiteX0" fmla="*/ 121387 w 121386"/>
                <a:gd name="connsiteY0" fmla="*/ 61087 h 237016"/>
                <a:gd name="connsiteX1" fmla="*/ 110796 w 121386"/>
                <a:gd name="connsiteY1" fmla="*/ 26064 h 237016"/>
                <a:gd name="connsiteX2" fmla="*/ 104279 w 121386"/>
                <a:gd name="connsiteY2" fmla="*/ 30951 h 237016"/>
                <a:gd name="connsiteX3" fmla="*/ 114055 w 121386"/>
                <a:gd name="connsiteY3" fmla="*/ 61087 h 237016"/>
                <a:gd name="connsiteX4" fmla="*/ 61101 w 121386"/>
                <a:gd name="connsiteY4" fmla="*/ 114029 h 237016"/>
                <a:gd name="connsiteX5" fmla="*/ 8147 w 121386"/>
                <a:gd name="connsiteY5" fmla="*/ 61087 h 237016"/>
                <a:gd name="connsiteX6" fmla="*/ 61101 w 121386"/>
                <a:gd name="connsiteY6" fmla="*/ 8145 h 237016"/>
                <a:gd name="connsiteX7" fmla="*/ 87985 w 121386"/>
                <a:gd name="connsiteY7" fmla="*/ 15475 h 237016"/>
                <a:gd name="connsiteX8" fmla="*/ 92059 w 121386"/>
                <a:gd name="connsiteY8" fmla="*/ 8145 h 237016"/>
                <a:gd name="connsiteX9" fmla="*/ 61101 w 121386"/>
                <a:gd name="connsiteY9" fmla="*/ 0 h 237016"/>
                <a:gd name="connsiteX10" fmla="*/ 0 w 121386"/>
                <a:gd name="connsiteY10" fmla="*/ 61087 h 237016"/>
                <a:gd name="connsiteX11" fmla="*/ 40734 w 121386"/>
                <a:gd name="connsiteY11" fmla="*/ 118915 h 237016"/>
                <a:gd name="connsiteX12" fmla="*/ 22811 w 121386"/>
                <a:gd name="connsiteY12" fmla="*/ 131133 h 237016"/>
                <a:gd name="connsiteX13" fmla="*/ 8147 w 121386"/>
                <a:gd name="connsiteY13" fmla="*/ 158825 h 237016"/>
                <a:gd name="connsiteX14" fmla="*/ 9776 w 121386"/>
                <a:gd name="connsiteY14" fmla="*/ 169414 h 237016"/>
                <a:gd name="connsiteX15" fmla="*/ 24440 w 121386"/>
                <a:gd name="connsiteY15" fmla="*/ 213396 h 237016"/>
                <a:gd name="connsiteX16" fmla="*/ 24440 w 121386"/>
                <a:gd name="connsiteY16" fmla="*/ 215840 h 237016"/>
                <a:gd name="connsiteX17" fmla="*/ 13850 w 121386"/>
                <a:gd name="connsiteY17" fmla="*/ 237016 h 237016"/>
                <a:gd name="connsiteX18" fmla="*/ 92873 w 121386"/>
                <a:gd name="connsiteY18" fmla="*/ 237016 h 237016"/>
                <a:gd name="connsiteX19" fmla="*/ 82282 w 121386"/>
                <a:gd name="connsiteY19" fmla="*/ 215840 h 237016"/>
                <a:gd name="connsiteX20" fmla="*/ 82282 w 121386"/>
                <a:gd name="connsiteY20" fmla="*/ 188147 h 237016"/>
                <a:gd name="connsiteX21" fmla="*/ 86356 w 121386"/>
                <a:gd name="connsiteY21" fmla="*/ 188147 h 237016"/>
                <a:gd name="connsiteX22" fmla="*/ 98576 w 121386"/>
                <a:gd name="connsiteY22" fmla="*/ 175930 h 237016"/>
                <a:gd name="connsiteX23" fmla="*/ 95317 w 121386"/>
                <a:gd name="connsiteY23" fmla="*/ 167785 h 237016"/>
                <a:gd name="connsiteX24" fmla="*/ 98576 w 121386"/>
                <a:gd name="connsiteY24" fmla="*/ 159640 h 237016"/>
                <a:gd name="connsiteX25" fmla="*/ 95317 w 121386"/>
                <a:gd name="connsiteY25" fmla="*/ 151495 h 237016"/>
                <a:gd name="connsiteX26" fmla="*/ 98576 w 121386"/>
                <a:gd name="connsiteY26" fmla="*/ 143350 h 237016"/>
                <a:gd name="connsiteX27" fmla="*/ 97761 w 121386"/>
                <a:gd name="connsiteY27" fmla="*/ 139278 h 237016"/>
                <a:gd name="connsiteX28" fmla="*/ 102649 w 121386"/>
                <a:gd name="connsiteY28" fmla="*/ 139278 h 237016"/>
                <a:gd name="connsiteX29" fmla="*/ 114869 w 121386"/>
                <a:gd name="connsiteY29" fmla="*/ 127060 h 237016"/>
                <a:gd name="connsiteX30" fmla="*/ 102649 w 121386"/>
                <a:gd name="connsiteY30" fmla="*/ 114843 h 237016"/>
                <a:gd name="connsiteX31" fmla="*/ 92059 w 121386"/>
                <a:gd name="connsiteY31" fmla="*/ 114843 h 237016"/>
                <a:gd name="connsiteX32" fmla="*/ 121387 w 121386"/>
                <a:gd name="connsiteY32" fmla="*/ 61087 h 237016"/>
                <a:gd name="connsiteX33" fmla="*/ 121387 w 121386"/>
                <a:gd name="connsiteY33" fmla="*/ 61087 h 237016"/>
                <a:gd name="connsiteX34" fmla="*/ 72506 w 121386"/>
                <a:gd name="connsiteY34" fmla="*/ 121359 h 237016"/>
                <a:gd name="connsiteX35" fmla="*/ 72506 w 121386"/>
                <a:gd name="connsiteY35" fmla="*/ 131133 h 237016"/>
                <a:gd name="connsiteX36" fmla="*/ 68433 w 121386"/>
                <a:gd name="connsiteY36" fmla="*/ 131133 h 237016"/>
                <a:gd name="connsiteX37" fmla="*/ 64359 w 121386"/>
                <a:gd name="connsiteY37" fmla="*/ 131947 h 237016"/>
                <a:gd name="connsiteX38" fmla="*/ 64359 w 121386"/>
                <a:gd name="connsiteY38" fmla="*/ 130318 h 237016"/>
                <a:gd name="connsiteX39" fmla="*/ 64359 w 121386"/>
                <a:gd name="connsiteY39" fmla="*/ 127875 h 237016"/>
                <a:gd name="connsiteX40" fmla="*/ 63545 w 121386"/>
                <a:gd name="connsiteY40" fmla="*/ 122173 h 237016"/>
                <a:gd name="connsiteX41" fmla="*/ 72506 w 121386"/>
                <a:gd name="connsiteY41" fmla="*/ 121359 h 237016"/>
                <a:gd name="connsiteX42" fmla="*/ 72506 w 121386"/>
                <a:gd name="connsiteY42" fmla="*/ 121359 h 237016"/>
                <a:gd name="connsiteX43" fmla="*/ 59471 w 121386"/>
                <a:gd name="connsiteY43" fmla="*/ 167785 h 237016"/>
                <a:gd name="connsiteX44" fmla="*/ 56212 w 121386"/>
                <a:gd name="connsiteY44" fmla="*/ 175930 h 237016"/>
                <a:gd name="connsiteX45" fmla="*/ 68433 w 121386"/>
                <a:gd name="connsiteY45" fmla="*/ 188147 h 237016"/>
                <a:gd name="connsiteX46" fmla="*/ 72506 w 121386"/>
                <a:gd name="connsiteY46" fmla="*/ 188147 h 237016"/>
                <a:gd name="connsiteX47" fmla="*/ 72506 w 121386"/>
                <a:gd name="connsiteY47" fmla="*/ 192220 h 237016"/>
                <a:gd name="connsiteX48" fmla="*/ 68433 w 121386"/>
                <a:gd name="connsiteY48" fmla="*/ 196292 h 237016"/>
                <a:gd name="connsiteX49" fmla="*/ 52139 w 121386"/>
                <a:gd name="connsiteY49" fmla="*/ 196292 h 237016"/>
                <a:gd name="connsiteX50" fmla="*/ 48066 w 121386"/>
                <a:gd name="connsiteY50" fmla="*/ 192220 h 237016"/>
                <a:gd name="connsiteX51" fmla="*/ 48066 w 121386"/>
                <a:gd name="connsiteY51" fmla="*/ 155568 h 237016"/>
                <a:gd name="connsiteX52" fmla="*/ 52954 w 121386"/>
                <a:gd name="connsiteY52" fmla="*/ 145794 h 237016"/>
                <a:gd name="connsiteX53" fmla="*/ 56212 w 121386"/>
                <a:gd name="connsiteY53" fmla="*/ 143350 h 237016"/>
                <a:gd name="connsiteX54" fmla="*/ 59471 w 121386"/>
                <a:gd name="connsiteY54" fmla="*/ 151495 h 237016"/>
                <a:gd name="connsiteX55" fmla="*/ 56212 w 121386"/>
                <a:gd name="connsiteY55" fmla="*/ 159640 h 237016"/>
                <a:gd name="connsiteX56" fmla="*/ 59471 w 121386"/>
                <a:gd name="connsiteY56" fmla="*/ 167785 h 237016"/>
                <a:gd name="connsiteX57" fmla="*/ 59471 w 121386"/>
                <a:gd name="connsiteY57" fmla="*/ 167785 h 237016"/>
                <a:gd name="connsiteX58" fmla="*/ 16294 w 121386"/>
                <a:gd name="connsiteY58" fmla="*/ 166970 h 237016"/>
                <a:gd name="connsiteX59" fmla="*/ 14664 w 121386"/>
                <a:gd name="connsiteY59" fmla="*/ 158825 h 237016"/>
                <a:gd name="connsiteX60" fmla="*/ 26070 w 121386"/>
                <a:gd name="connsiteY60" fmla="*/ 137649 h 237016"/>
                <a:gd name="connsiteX61" fmla="*/ 47251 w 121386"/>
                <a:gd name="connsiteY61" fmla="*/ 122988 h 237016"/>
                <a:gd name="connsiteX62" fmla="*/ 50510 w 121386"/>
                <a:gd name="connsiteY62" fmla="*/ 122173 h 237016"/>
                <a:gd name="connsiteX63" fmla="*/ 56212 w 121386"/>
                <a:gd name="connsiteY63" fmla="*/ 127875 h 237016"/>
                <a:gd name="connsiteX64" fmla="*/ 56212 w 121386"/>
                <a:gd name="connsiteY64" fmla="*/ 130318 h 237016"/>
                <a:gd name="connsiteX65" fmla="*/ 53769 w 121386"/>
                <a:gd name="connsiteY65" fmla="*/ 134391 h 237016"/>
                <a:gd name="connsiteX66" fmla="*/ 48066 w 121386"/>
                <a:gd name="connsiteY66" fmla="*/ 139278 h 237016"/>
                <a:gd name="connsiteX67" fmla="*/ 39919 w 121386"/>
                <a:gd name="connsiteY67" fmla="*/ 155568 h 237016"/>
                <a:gd name="connsiteX68" fmla="*/ 39919 w 121386"/>
                <a:gd name="connsiteY68" fmla="*/ 192220 h 237016"/>
                <a:gd name="connsiteX69" fmla="*/ 52139 w 121386"/>
                <a:gd name="connsiteY69" fmla="*/ 204437 h 237016"/>
                <a:gd name="connsiteX70" fmla="*/ 68433 w 121386"/>
                <a:gd name="connsiteY70" fmla="*/ 204437 h 237016"/>
                <a:gd name="connsiteX71" fmla="*/ 72506 w 121386"/>
                <a:gd name="connsiteY71" fmla="*/ 203622 h 237016"/>
                <a:gd name="connsiteX72" fmla="*/ 72506 w 121386"/>
                <a:gd name="connsiteY72" fmla="*/ 212582 h 237016"/>
                <a:gd name="connsiteX73" fmla="*/ 31772 w 121386"/>
                <a:gd name="connsiteY73" fmla="*/ 212582 h 237016"/>
                <a:gd name="connsiteX74" fmla="*/ 31772 w 121386"/>
                <a:gd name="connsiteY74" fmla="*/ 212582 h 237016"/>
                <a:gd name="connsiteX75" fmla="*/ 16294 w 121386"/>
                <a:gd name="connsiteY75" fmla="*/ 166970 h 237016"/>
                <a:gd name="connsiteX76" fmla="*/ 26070 w 121386"/>
                <a:gd name="connsiteY76" fmla="*/ 229686 h 237016"/>
                <a:gd name="connsiteX77" fmla="*/ 30143 w 121386"/>
                <a:gd name="connsiteY77" fmla="*/ 221541 h 237016"/>
                <a:gd name="connsiteX78" fmla="*/ 74136 w 121386"/>
                <a:gd name="connsiteY78" fmla="*/ 221541 h 237016"/>
                <a:gd name="connsiteX79" fmla="*/ 78209 w 121386"/>
                <a:gd name="connsiteY79" fmla="*/ 229686 h 237016"/>
                <a:gd name="connsiteX80" fmla="*/ 26070 w 121386"/>
                <a:gd name="connsiteY80" fmla="*/ 229686 h 237016"/>
                <a:gd name="connsiteX81" fmla="*/ 84726 w 121386"/>
                <a:gd name="connsiteY81" fmla="*/ 180002 h 237016"/>
                <a:gd name="connsiteX82" fmla="*/ 68433 w 121386"/>
                <a:gd name="connsiteY82" fmla="*/ 180002 h 237016"/>
                <a:gd name="connsiteX83" fmla="*/ 64359 w 121386"/>
                <a:gd name="connsiteY83" fmla="*/ 175930 h 237016"/>
                <a:gd name="connsiteX84" fmla="*/ 68433 w 121386"/>
                <a:gd name="connsiteY84" fmla="*/ 171857 h 237016"/>
                <a:gd name="connsiteX85" fmla="*/ 84726 w 121386"/>
                <a:gd name="connsiteY85" fmla="*/ 171857 h 237016"/>
                <a:gd name="connsiteX86" fmla="*/ 88800 w 121386"/>
                <a:gd name="connsiteY86" fmla="*/ 175930 h 237016"/>
                <a:gd name="connsiteX87" fmla="*/ 84726 w 121386"/>
                <a:gd name="connsiteY87" fmla="*/ 180002 h 237016"/>
                <a:gd name="connsiteX88" fmla="*/ 84726 w 121386"/>
                <a:gd name="connsiteY88" fmla="*/ 180002 h 237016"/>
                <a:gd name="connsiteX89" fmla="*/ 84726 w 121386"/>
                <a:gd name="connsiteY89" fmla="*/ 163712 h 237016"/>
                <a:gd name="connsiteX90" fmla="*/ 68433 w 121386"/>
                <a:gd name="connsiteY90" fmla="*/ 163712 h 237016"/>
                <a:gd name="connsiteX91" fmla="*/ 64359 w 121386"/>
                <a:gd name="connsiteY91" fmla="*/ 159640 h 237016"/>
                <a:gd name="connsiteX92" fmla="*/ 68433 w 121386"/>
                <a:gd name="connsiteY92" fmla="*/ 155568 h 237016"/>
                <a:gd name="connsiteX93" fmla="*/ 84726 w 121386"/>
                <a:gd name="connsiteY93" fmla="*/ 155568 h 237016"/>
                <a:gd name="connsiteX94" fmla="*/ 88800 w 121386"/>
                <a:gd name="connsiteY94" fmla="*/ 159640 h 237016"/>
                <a:gd name="connsiteX95" fmla="*/ 84726 w 121386"/>
                <a:gd name="connsiteY95" fmla="*/ 163712 h 237016"/>
                <a:gd name="connsiteX96" fmla="*/ 84726 w 121386"/>
                <a:gd name="connsiteY96" fmla="*/ 163712 h 237016"/>
                <a:gd name="connsiteX97" fmla="*/ 84726 w 121386"/>
                <a:gd name="connsiteY97" fmla="*/ 147423 h 237016"/>
                <a:gd name="connsiteX98" fmla="*/ 68433 w 121386"/>
                <a:gd name="connsiteY98" fmla="*/ 147423 h 237016"/>
                <a:gd name="connsiteX99" fmla="*/ 64359 w 121386"/>
                <a:gd name="connsiteY99" fmla="*/ 143350 h 237016"/>
                <a:gd name="connsiteX100" fmla="*/ 68433 w 121386"/>
                <a:gd name="connsiteY100" fmla="*/ 139278 h 237016"/>
                <a:gd name="connsiteX101" fmla="*/ 84726 w 121386"/>
                <a:gd name="connsiteY101" fmla="*/ 139278 h 237016"/>
                <a:gd name="connsiteX102" fmla="*/ 88800 w 121386"/>
                <a:gd name="connsiteY102" fmla="*/ 143350 h 237016"/>
                <a:gd name="connsiteX103" fmla="*/ 84726 w 121386"/>
                <a:gd name="connsiteY103" fmla="*/ 147423 h 237016"/>
                <a:gd name="connsiteX104" fmla="*/ 84726 w 121386"/>
                <a:gd name="connsiteY104" fmla="*/ 147423 h 237016"/>
                <a:gd name="connsiteX105" fmla="*/ 101020 w 121386"/>
                <a:gd name="connsiteY105" fmla="*/ 122988 h 237016"/>
                <a:gd name="connsiteX106" fmla="*/ 105093 w 121386"/>
                <a:gd name="connsiteY106" fmla="*/ 127060 h 237016"/>
                <a:gd name="connsiteX107" fmla="*/ 101020 w 121386"/>
                <a:gd name="connsiteY107" fmla="*/ 131133 h 237016"/>
                <a:gd name="connsiteX108" fmla="*/ 80653 w 121386"/>
                <a:gd name="connsiteY108" fmla="*/ 131133 h 237016"/>
                <a:gd name="connsiteX109" fmla="*/ 80653 w 121386"/>
                <a:gd name="connsiteY109" fmla="*/ 122988 h 237016"/>
                <a:gd name="connsiteX110" fmla="*/ 101020 w 121386"/>
                <a:gd name="connsiteY110" fmla="*/ 122988 h 23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21386" h="237016">
                  <a:moveTo>
                    <a:pt x="121387" y="61087"/>
                  </a:moveTo>
                  <a:cubicBezTo>
                    <a:pt x="121387" y="48869"/>
                    <a:pt x="117313" y="36652"/>
                    <a:pt x="110796" y="26064"/>
                  </a:cubicBezTo>
                  <a:lnTo>
                    <a:pt x="104279" y="30951"/>
                  </a:lnTo>
                  <a:cubicBezTo>
                    <a:pt x="110796" y="39910"/>
                    <a:pt x="114055" y="50498"/>
                    <a:pt x="114055" y="61087"/>
                  </a:cubicBezTo>
                  <a:cubicBezTo>
                    <a:pt x="114055" y="90408"/>
                    <a:pt x="90429" y="114029"/>
                    <a:pt x="61101" y="114029"/>
                  </a:cubicBezTo>
                  <a:cubicBezTo>
                    <a:pt x="31772" y="114029"/>
                    <a:pt x="8147" y="90408"/>
                    <a:pt x="8147" y="61087"/>
                  </a:cubicBezTo>
                  <a:cubicBezTo>
                    <a:pt x="8147" y="31765"/>
                    <a:pt x="31772" y="8145"/>
                    <a:pt x="61101" y="8145"/>
                  </a:cubicBezTo>
                  <a:cubicBezTo>
                    <a:pt x="70877" y="8145"/>
                    <a:pt x="79838" y="10589"/>
                    <a:pt x="87985" y="15475"/>
                  </a:cubicBezTo>
                  <a:lnTo>
                    <a:pt x="92059" y="8145"/>
                  </a:lnTo>
                  <a:cubicBezTo>
                    <a:pt x="82282" y="2444"/>
                    <a:pt x="71692" y="0"/>
                    <a:pt x="61101" y="0"/>
                  </a:cubicBezTo>
                  <a:cubicBezTo>
                    <a:pt x="26884" y="0"/>
                    <a:pt x="0" y="27693"/>
                    <a:pt x="0" y="61087"/>
                  </a:cubicBezTo>
                  <a:cubicBezTo>
                    <a:pt x="0" y="87965"/>
                    <a:pt x="17108" y="110771"/>
                    <a:pt x="40734" y="118915"/>
                  </a:cubicBezTo>
                  <a:lnTo>
                    <a:pt x="22811" y="131133"/>
                  </a:lnTo>
                  <a:cubicBezTo>
                    <a:pt x="13850" y="137649"/>
                    <a:pt x="8147" y="147423"/>
                    <a:pt x="8147" y="158825"/>
                  </a:cubicBezTo>
                  <a:cubicBezTo>
                    <a:pt x="8147" y="162083"/>
                    <a:pt x="8961" y="166156"/>
                    <a:pt x="9776" y="169414"/>
                  </a:cubicBezTo>
                  <a:lnTo>
                    <a:pt x="24440" y="213396"/>
                  </a:lnTo>
                  <a:lnTo>
                    <a:pt x="24440" y="215840"/>
                  </a:lnTo>
                  <a:lnTo>
                    <a:pt x="13850" y="237016"/>
                  </a:lnTo>
                  <a:lnTo>
                    <a:pt x="92873" y="237016"/>
                  </a:lnTo>
                  <a:lnTo>
                    <a:pt x="82282" y="215840"/>
                  </a:lnTo>
                  <a:lnTo>
                    <a:pt x="82282" y="188147"/>
                  </a:lnTo>
                  <a:lnTo>
                    <a:pt x="86356" y="188147"/>
                  </a:lnTo>
                  <a:cubicBezTo>
                    <a:pt x="92873" y="188147"/>
                    <a:pt x="98576" y="182446"/>
                    <a:pt x="98576" y="175930"/>
                  </a:cubicBezTo>
                  <a:cubicBezTo>
                    <a:pt x="98576" y="172672"/>
                    <a:pt x="96946" y="170228"/>
                    <a:pt x="95317" y="167785"/>
                  </a:cubicBezTo>
                  <a:cubicBezTo>
                    <a:pt x="96946" y="165341"/>
                    <a:pt x="98576" y="162898"/>
                    <a:pt x="98576" y="159640"/>
                  </a:cubicBezTo>
                  <a:cubicBezTo>
                    <a:pt x="98576" y="156382"/>
                    <a:pt x="96946" y="153938"/>
                    <a:pt x="95317" y="151495"/>
                  </a:cubicBezTo>
                  <a:cubicBezTo>
                    <a:pt x="96946" y="149052"/>
                    <a:pt x="98576" y="146608"/>
                    <a:pt x="98576" y="143350"/>
                  </a:cubicBezTo>
                  <a:cubicBezTo>
                    <a:pt x="98576" y="141721"/>
                    <a:pt x="98576" y="140907"/>
                    <a:pt x="97761" y="139278"/>
                  </a:cubicBezTo>
                  <a:lnTo>
                    <a:pt x="102649" y="139278"/>
                  </a:lnTo>
                  <a:cubicBezTo>
                    <a:pt x="109167" y="139278"/>
                    <a:pt x="114869" y="133576"/>
                    <a:pt x="114869" y="127060"/>
                  </a:cubicBezTo>
                  <a:cubicBezTo>
                    <a:pt x="114869" y="120545"/>
                    <a:pt x="109167" y="114843"/>
                    <a:pt x="102649" y="114843"/>
                  </a:cubicBezTo>
                  <a:lnTo>
                    <a:pt x="92059" y="114843"/>
                  </a:lnTo>
                  <a:cubicBezTo>
                    <a:pt x="109167" y="104255"/>
                    <a:pt x="121387" y="83893"/>
                    <a:pt x="121387" y="61087"/>
                  </a:cubicBezTo>
                  <a:lnTo>
                    <a:pt x="121387" y="61087"/>
                  </a:lnTo>
                  <a:close/>
                  <a:moveTo>
                    <a:pt x="72506" y="121359"/>
                  </a:moveTo>
                  <a:lnTo>
                    <a:pt x="72506" y="131133"/>
                  </a:lnTo>
                  <a:lnTo>
                    <a:pt x="68433" y="131133"/>
                  </a:lnTo>
                  <a:cubicBezTo>
                    <a:pt x="66804" y="131133"/>
                    <a:pt x="65174" y="131133"/>
                    <a:pt x="64359" y="131947"/>
                  </a:cubicBezTo>
                  <a:cubicBezTo>
                    <a:pt x="64359" y="131133"/>
                    <a:pt x="64359" y="131133"/>
                    <a:pt x="64359" y="130318"/>
                  </a:cubicBezTo>
                  <a:lnTo>
                    <a:pt x="64359" y="127875"/>
                  </a:lnTo>
                  <a:cubicBezTo>
                    <a:pt x="64359" y="126246"/>
                    <a:pt x="63545" y="123802"/>
                    <a:pt x="63545" y="122173"/>
                  </a:cubicBezTo>
                  <a:cubicBezTo>
                    <a:pt x="65989" y="122173"/>
                    <a:pt x="69248" y="122173"/>
                    <a:pt x="72506" y="121359"/>
                  </a:cubicBezTo>
                  <a:lnTo>
                    <a:pt x="72506" y="121359"/>
                  </a:lnTo>
                  <a:close/>
                  <a:moveTo>
                    <a:pt x="59471" y="167785"/>
                  </a:moveTo>
                  <a:cubicBezTo>
                    <a:pt x="57842" y="170228"/>
                    <a:pt x="56212" y="172672"/>
                    <a:pt x="56212" y="175930"/>
                  </a:cubicBezTo>
                  <a:cubicBezTo>
                    <a:pt x="56212" y="182446"/>
                    <a:pt x="61915" y="188147"/>
                    <a:pt x="68433" y="188147"/>
                  </a:cubicBezTo>
                  <a:lnTo>
                    <a:pt x="72506" y="188147"/>
                  </a:lnTo>
                  <a:lnTo>
                    <a:pt x="72506" y="192220"/>
                  </a:lnTo>
                  <a:cubicBezTo>
                    <a:pt x="72506" y="194663"/>
                    <a:pt x="70877" y="196292"/>
                    <a:pt x="68433" y="196292"/>
                  </a:cubicBezTo>
                  <a:lnTo>
                    <a:pt x="52139" y="196292"/>
                  </a:lnTo>
                  <a:cubicBezTo>
                    <a:pt x="49695" y="196292"/>
                    <a:pt x="48066" y="194663"/>
                    <a:pt x="48066" y="192220"/>
                  </a:cubicBezTo>
                  <a:lnTo>
                    <a:pt x="48066" y="155568"/>
                  </a:lnTo>
                  <a:cubicBezTo>
                    <a:pt x="48066" y="151495"/>
                    <a:pt x="49695" y="148237"/>
                    <a:pt x="52954" y="145794"/>
                  </a:cubicBezTo>
                  <a:lnTo>
                    <a:pt x="56212" y="143350"/>
                  </a:lnTo>
                  <a:cubicBezTo>
                    <a:pt x="56212" y="146608"/>
                    <a:pt x="57842" y="149052"/>
                    <a:pt x="59471" y="151495"/>
                  </a:cubicBezTo>
                  <a:cubicBezTo>
                    <a:pt x="57842" y="153938"/>
                    <a:pt x="56212" y="156382"/>
                    <a:pt x="56212" y="159640"/>
                  </a:cubicBezTo>
                  <a:cubicBezTo>
                    <a:pt x="56212" y="162898"/>
                    <a:pt x="57027" y="165341"/>
                    <a:pt x="59471" y="167785"/>
                  </a:cubicBezTo>
                  <a:lnTo>
                    <a:pt x="59471" y="167785"/>
                  </a:lnTo>
                  <a:close/>
                  <a:moveTo>
                    <a:pt x="16294" y="166970"/>
                  </a:moveTo>
                  <a:cubicBezTo>
                    <a:pt x="15479" y="164527"/>
                    <a:pt x="14664" y="162083"/>
                    <a:pt x="14664" y="158825"/>
                  </a:cubicBezTo>
                  <a:cubicBezTo>
                    <a:pt x="14664" y="150681"/>
                    <a:pt x="18737" y="142536"/>
                    <a:pt x="26070" y="137649"/>
                  </a:cubicBezTo>
                  <a:lnTo>
                    <a:pt x="47251" y="122988"/>
                  </a:lnTo>
                  <a:cubicBezTo>
                    <a:pt x="48066" y="122173"/>
                    <a:pt x="48881" y="122173"/>
                    <a:pt x="50510" y="122173"/>
                  </a:cubicBezTo>
                  <a:cubicBezTo>
                    <a:pt x="53769" y="122173"/>
                    <a:pt x="56212" y="124617"/>
                    <a:pt x="56212" y="127875"/>
                  </a:cubicBezTo>
                  <a:lnTo>
                    <a:pt x="56212" y="130318"/>
                  </a:lnTo>
                  <a:cubicBezTo>
                    <a:pt x="56212" y="131947"/>
                    <a:pt x="55398" y="133576"/>
                    <a:pt x="53769" y="134391"/>
                  </a:cubicBezTo>
                  <a:lnTo>
                    <a:pt x="48066" y="139278"/>
                  </a:lnTo>
                  <a:cubicBezTo>
                    <a:pt x="43178" y="143350"/>
                    <a:pt x="39919" y="149052"/>
                    <a:pt x="39919" y="155568"/>
                  </a:cubicBezTo>
                  <a:lnTo>
                    <a:pt x="39919" y="192220"/>
                  </a:lnTo>
                  <a:cubicBezTo>
                    <a:pt x="39919" y="198735"/>
                    <a:pt x="45622" y="204437"/>
                    <a:pt x="52139" y="204437"/>
                  </a:cubicBezTo>
                  <a:lnTo>
                    <a:pt x="68433" y="204437"/>
                  </a:lnTo>
                  <a:cubicBezTo>
                    <a:pt x="70062" y="204437"/>
                    <a:pt x="70877" y="204437"/>
                    <a:pt x="72506" y="203622"/>
                  </a:cubicBezTo>
                  <a:lnTo>
                    <a:pt x="72506" y="212582"/>
                  </a:lnTo>
                  <a:lnTo>
                    <a:pt x="31772" y="212582"/>
                  </a:lnTo>
                  <a:lnTo>
                    <a:pt x="31772" y="212582"/>
                  </a:lnTo>
                  <a:lnTo>
                    <a:pt x="16294" y="166970"/>
                  </a:lnTo>
                  <a:close/>
                  <a:moveTo>
                    <a:pt x="26070" y="229686"/>
                  </a:moveTo>
                  <a:lnTo>
                    <a:pt x="30143" y="221541"/>
                  </a:lnTo>
                  <a:lnTo>
                    <a:pt x="74136" y="221541"/>
                  </a:lnTo>
                  <a:lnTo>
                    <a:pt x="78209" y="229686"/>
                  </a:lnTo>
                  <a:lnTo>
                    <a:pt x="26070" y="229686"/>
                  </a:lnTo>
                  <a:close/>
                  <a:moveTo>
                    <a:pt x="84726" y="180002"/>
                  </a:moveTo>
                  <a:lnTo>
                    <a:pt x="68433" y="180002"/>
                  </a:lnTo>
                  <a:cubicBezTo>
                    <a:pt x="65989" y="180002"/>
                    <a:pt x="64359" y="178373"/>
                    <a:pt x="64359" y="175930"/>
                  </a:cubicBezTo>
                  <a:cubicBezTo>
                    <a:pt x="64359" y="173486"/>
                    <a:pt x="65989" y="171857"/>
                    <a:pt x="68433" y="171857"/>
                  </a:cubicBezTo>
                  <a:lnTo>
                    <a:pt x="84726" y="171857"/>
                  </a:lnTo>
                  <a:cubicBezTo>
                    <a:pt x="87171" y="171857"/>
                    <a:pt x="88800" y="173486"/>
                    <a:pt x="88800" y="175930"/>
                  </a:cubicBezTo>
                  <a:cubicBezTo>
                    <a:pt x="88800" y="178373"/>
                    <a:pt x="87171" y="180002"/>
                    <a:pt x="84726" y="180002"/>
                  </a:cubicBezTo>
                  <a:lnTo>
                    <a:pt x="84726" y="180002"/>
                  </a:lnTo>
                  <a:close/>
                  <a:moveTo>
                    <a:pt x="84726" y="163712"/>
                  </a:moveTo>
                  <a:lnTo>
                    <a:pt x="68433" y="163712"/>
                  </a:lnTo>
                  <a:cubicBezTo>
                    <a:pt x="65989" y="163712"/>
                    <a:pt x="64359" y="162083"/>
                    <a:pt x="64359" y="159640"/>
                  </a:cubicBezTo>
                  <a:cubicBezTo>
                    <a:pt x="64359" y="157197"/>
                    <a:pt x="65989" y="155568"/>
                    <a:pt x="68433" y="155568"/>
                  </a:cubicBezTo>
                  <a:lnTo>
                    <a:pt x="84726" y="155568"/>
                  </a:lnTo>
                  <a:cubicBezTo>
                    <a:pt x="87171" y="155568"/>
                    <a:pt x="88800" y="157197"/>
                    <a:pt x="88800" y="159640"/>
                  </a:cubicBezTo>
                  <a:cubicBezTo>
                    <a:pt x="88800" y="162083"/>
                    <a:pt x="87171" y="163712"/>
                    <a:pt x="84726" y="163712"/>
                  </a:cubicBezTo>
                  <a:lnTo>
                    <a:pt x="84726" y="163712"/>
                  </a:lnTo>
                  <a:close/>
                  <a:moveTo>
                    <a:pt x="84726" y="147423"/>
                  </a:moveTo>
                  <a:lnTo>
                    <a:pt x="68433" y="147423"/>
                  </a:lnTo>
                  <a:cubicBezTo>
                    <a:pt x="65989" y="147423"/>
                    <a:pt x="64359" y="145794"/>
                    <a:pt x="64359" y="143350"/>
                  </a:cubicBezTo>
                  <a:cubicBezTo>
                    <a:pt x="64359" y="140907"/>
                    <a:pt x="65989" y="139278"/>
                    <a:pt x="68433" y="139278"/>
                  </a:cubicBezTo>
                  <a:lnTo>
                    <a:pt x="84726" y="139278"/>
                  </a:lnTo>
                  <a:cubicBezTo>
                    <a:pt x="87171" y="139278"/>
                    <a:pt x="88800" y="140907"/>
                    <a:pt x="88800" y="143350"/>
                  </a:cubicBezTo>
                  <a:cubicBezTo>
                    <a:pt x="88800" y="145794"/>
                    <a:pt x="87171" y="147423"/>
                    <a:pt x="84726" y="147423"/>
                  </a:cubicBezTo>
                  <a:lnTo>
                    <a:pt x="84726" y="147423"/>
                  </a:lnTo>
                  <a:close/>
                  <a:moveTo>
                    <a:pt x="101020" y="122988"/>
                  </a:moveTo>
                  <a:cubicBezTo>
                    <a:pt x="103464" y="122988"/>
                    <a:pt x="105093" y="124617"/>
                    <a:pt x="105093" y="127060"/>
                  </a:cubicBezTo>
                  <a:cubicBezTo>
                    <a:pt x="105093" y="129504"/>
                    <a:pt x="103464" y="131133"/>
                    <a:pt x="101020" y="131133"/>
                  </a:cubicBezTo>
                  <a:lnTo>
                    <a:pt x="80653" y="131133"/>
                  </a:lnTo>
                  <a:lnTo>
                    <a:pt x="80653" y="122988"/>
                  </a:lnTo>
                  <a:lnTo>
                    <a:pt x="101020" y="122988"/>
                  </a:lnTo>
                  <a:close/>
                </a:path>
              </a:pathLst>
            </a:custGeom>
            <a:grpFill/>
            <a:ln w="8132" cap="flat">
              <a:noFill/>
              <a:prstDash val="solid"/>
              <a:miter/>
            </a:ln>
          </p:spPr>
          <p:txBody>
            <a:bodyPr rtlCol="0" anchor="ctr"/>
            <a:lstStyle/>
            <a:p>
              <a:endParaRPr lang="en-US"/>
            </a:p>
          </p:txBody>
        </p:sp>
        <p:sp>
          <p:nvSpPr>
            <p:cNvPr id="11" name="Freeform 266">
              <a:extLst>
                <a:ext uri="{FF2B5EF4-FFF2-40B4-BE49-F238E27FC236}">
                  <a16:creationId xmlns:a16="http://schemas.microsoft.com/office/drawing/2014/main" id="{199169EE-C68E-0704-234E-3225EED389BF}"/>
                </a:ext>
              </a:extLst>
            </p:cNvPr>
            <p:cNvSpPr/>
            <p:nvPr/>
          </p:nvSpPr>
          <p:spPr>
            <a:xfrm>
              <a:off x="6413504" y="3216418"/>
              <a:ext cx="124646" cy="253306"/>
            </a:xfrm>
            <a:custGeom>
              <a:avLst/>
              <a:gdLst>
                <a:gd name="connsiteX0" fmla="*/ 102650 w 124646"/>
                <a:gd name="connsiteY0" fmla="*/ 0 h 253306"/>
                <a:gd name="connsiteX1" fmla="*/ 20367 w 124646"/>
                <a:gd name="connsiteY1" fmla="*/ 0 h 253306"/>
                <a:gd name="connsiteX2" fmla="*/ 0 w 124646"/>
                <a:gd name="connsiteY2" fmla="*/ 20362 h 253306"/>
                <a:gd name="connsiteX3" fmla="*/ 0 w 124646"/>
                <a:gd name="connsiteY3" fmla="*/ 151495 h 253306"/>
                <a:gd name="connsiteX4" fmla="*/ 20367 w 124646"/>
                <a:gd name="connsiteY4" fmla="*/ 171857 h 253306"/>
                <a:gd name="connsiteX5" fmla="*/ 27699 w 124646"/>
                <a:gd name="connsiteY5" fmla="*/ 171857 h 253306"/>
                <a:gd name="connsiteX6" fmla="*/ 30143 w 124646"/>
                <a:gd name="connsiteY6" fmla="*/ 176744 h 253306"/>
                <a:gd name="connsiteX7" fmla="*/ 32587 w 124646"/>
                <a:gd name="connsiteY7" fmla="*/ 185704 h 253306"/>
                <a:gd name="connsiteX8" fmla="*/ 32587 w 124646"/>
                <a:gd name="connsiteY8" fmla="*/ 204437 h 253306"/>
                <a:gd name="connsiteX9" fmla="*/ 39105 w 124646"/>
                <a:gd name="connsiteY9" fmla="*/ 222356 h 253306"/>
                <a:gd name="connsiteX10" fmla="*/ 48066 w 124646"/>
                <a:gd name="connsiteY10" fmla="*/ 232944 h 253306"/>
                <a:gd name="connsiteX11" fmla="*/ 41549 w 124646"/>
                <a:gd name="connsiteY11" fmla="*/ 249234 h 253306"/>
                <a:gd name="connsiteX12" fmla="*/ 41549 w 124646"/>
                <a:gd name="connsiteY12" fmla="*/ 253306 h 253306"/>
                <a:gd name="connsiteX13" fmla="*/ 115684 w 124646"/>
                <a:gd name="connsiteY13" fmla="*/ 253306 h 253306"/>
                <a:gd name="connsiteX14" fmla="*/ 115684 w 124646"/>
                <a:gd name="connsiteY14" fmla="*/ 249234 h 253306"/>
                <a:gd name="connsiteX15" fmla="*/ 109167 w 124646"/>
                <a:gd name="connsiteY15" fmla="*/ 232944 h 253306"/>
                <a:gd name="connsiteX16" fmla="*/ 118128 w 124646"/>
                <a:gd name="connsiteY16" fmla="*/ 222356 h 253306"/>
                <a:gd name="connsiteX17" fmla="*/ 124646 w 124646"/>
                <a:gd name="connsiteY17" fmla="*/ 204437 h 253306"/>
                <a:gd name="connsiteX18" fmla="*/ 124646 w 124646"/>
                <a:gd name="connsiteY18" fmla="*/ 20362 h 253306"/>
                <a:gd name="connsiteX19" fmla="*/ 102650 w 124646"/>
                <a:gd name="connsiteY19" fmla="*/ 0 h 253306"/>
                <a:gd name="connsiteX20" fmla="*/ 102650 w 124646"/>
                <a:gd name="connsiteY20" fmla="*/ 0 h 253306"/>
                <a:gd name="connsiteX21" fmla="*/ 25255 w 124646"/>
                <a:gd name="connsiteY21" fmla="*/ 147423 h 253306"/>
                <a:gd name="connsiteX22" fmla="*/ 25255 w 124646"/>
                <a:gd name="connsiteY22" fmla="*/ 139278 h 253306"/>
                <a:gd name="connsiteX23" fmla="*/ 33402 w 124646"/>
                <a:gd name="connsiteY23" fmla="*/ 139278 h 253306"/>
                <a:gd name="connsiteX24" fmla="*/ 33402 w 124646"/>
                <a:gd name="connsiteY24" fmla="*/ 147423 h 253306"/>
                <a:gd name="connsiteX25" fmla="*/ 25255 w 124646"/>
                <a:gd name="connsiteY25" fmla="*/ 147423 h 253306"/>
                <a:gd name="connsiteX26" fmla="*/ 49696 w 124646"/>
                <a:gd name="connsiteY26" fmla="*/ 245976 h 253306"/>
                <a:gd name="connsiteX27" fmla="*/ 53769 w 124646"/>
                <a:gd name="connsiteY27" fmla="*/ 238646 h 253306"/>
                <a:gd name="connsiteX28" fmla="*/ 54584 w 124646"/>
                <a:gd name="connsiteY28" fmla="*/ 237831 h 253306"/>
                <a:gd name="connsiteX29" fmla="*/ 100206 w 124646"/>
                <a:gd name="connsiteY29" fmla="*/ 237831 h 253306"/>
                <a:gd name="connsiteX30" fmla="*/ 101020 w 124646"/>
                <a:gd name="connsiteY30" fmla="*/ 238646 h 253306"/>
                <a:gd name="connsiteX31" fmla="*/ 105094 w 124646"/>
                <a:gd name="connsiteY31" fmla="*/ 245976 h 253306"/>
                <a:gd name="connsiteX32" fmla="*/ 49696 w 124646"/>
                <a:gd name="connsiteY32" fmla="*/ 245976 h 253306"/>
                <a:gd name="connsiteX33" fmla="*/ 114870 w 124646"/>
                <a:gd name="connsiteY33" fmla="*/ 167785 h 253306"/>
                <a:gd name="connsiteX34" fmla="*/ 114870 w 124646"/>
                <a:gd name="connsiteY34" fmla="*/ 204437 h 253306"/>
                <a:gd name="connsiteX35" fmla="*/ 109982 w 124646"/>
                <a:gd name="connsiteY35" fmla="*/ 217469 h 253306"/>
                <a:gd name="connsiteX36" fmla="*/ 101020 w 124646"/>
                <a:gd name="connsiteY36" fmla="*/ 228872 h 253306"/>
                <a:gd name="connsiteX37" fmla="*/ 55399 w 124646"/>
                <a:gd name="connsiteY37" fmla="*/ 228872 h 253306"/>
                <a:gd name="connsiteX38" fmla="*/ 45622 w 124646"/>
                <a:gd name="connsiteY38" fmla="*/ 216654 h 253306"/>
                <a:gd name="connsiteX39" fmla="*/ 40734 w 124646"/>
                <a:gd name="connsiteY39" fmla="*/ 203622 h 253306"/>
                <a:gd name="connsiteX40" fmla="*/ 40734 w 124646"/>
                <a:gd name="connsiteY40" fmla="*/ 184889 h 253306"/>
                <a:gd name="connsiteX41" fmla="*/ 37475 w 124646"/>
                <a:gd name="connsiteY41" fmla="*/ 171857 h 253306"/>
                <a:gd name="connsiteX42" fmla="*/ 32587 w 124646"/>
                <a:gd name="connsiteY42" fmla="*/ 162083 h 253306"/>
                <a:gd name="connsiteX43" fmla="*/ 32587 w 124646"/>
                <a:gd name="connsiteY43" fmla="*/ 161269 h 253306"/>
                <a:gd name="connsiteX44" fmla="*/ 35032 w 124646"/>
                <a:gd name="connsiteY44" fmla="*/ 158825 h 253306"/>
                <a:gd name="connsiteX45" fmla="*/ 48881 w 124646"/>
                <a:gd name="connsiteY45" fmla="*/ 172672 h 253306"/>
                <a:gd name="connsiteX46" fmla="*/ 48881 w 124646"/>
                <a:gd name="connsiteY46" fmla="*/ 191405 h 253306"/>
                <a:gd name="connsiteX47" fmla="*/ 57027 w 124646"/>
                <a:gd name="connsiteY47" fmla="*/ 191405 h 253306"/>
                <a:gd name="connsiteX48" fmla="*/ 57027 w 124646"/>
                <a:gd name="connsiteY48" fmla="*/ 109142 h 253306"/>
                <a:gd name="connsiteX49" fmla="*/ 61101 w 124646"/>
                <a:gd name="connsiteY49" fmla="*/ 105069 h 253306"/>
                <a:gd name="connsiteX50" fmla="*/ 65174 w 124646"/>
                <a:gd name="connsiteY50" fmla="*/ 109142 h 253306"/>
                <a:gd name="connsiteX51" fmla="*/ 65174 w 124646"/>
                <a:gd name="connsiteY51" fmla="*/ 191405 h 253306"/>
                <a:gd name="connsiteX52" fmla="*/ 73321 w 124646"/>
                <a:gd name="connsiteY52" fmla="*/ 191405 h 253306"/>
                <a:gd name="connsiteX53" fmla="*/ 73321 w 124646"/>
                <a:gd name="connsiteY53" fmla="*/ 147423 h 253306"/>
                <a:gd name="connsiteX54" fmla="*/ 81468 w 124646"/>
                <a:gd name="connsiteY54" fmla="*/ 149866 h 253306"/>
                <a:gd name="connsiteX55" fmla="*/ 81468 w 124646"/>
                <a:gd name="connsiteY55" fmla="*/ 191405 h 253306"/>
                <a:gd name="connsiteX56" fmla="*/ 89615 w 124646"/>
                <a:gd name="connsiteY56" fmla="*/ 191405 h 253306"/>
                <a:gd name="connsiteX57" fmla="*/ 89615 w 124646"/>
                <a:gd name="connsiteY57" fmla="*/ 151495 h 253306"/>
                <a:gd name="connsiteX58" fmla="*/ 97761 w 124646"/>
                <a:gd name="connsiteY58" fmla="*/ 153938 h 253306"/>
                <a:gd name="connsiteX59" fmla="*/ 97761 w 124646"/>
                <a:gd name="connsiteY59" fmla="*/ 191405 h 253306"/>
                <a:gd name="connsiteX60" fmla="*/ 105908 w 124646"/>
                <a:gd name="connsiteY60" fmla="*/ 191405 h 253306"/>
                <a:gd name="connsiteX61" fmla="*/ 105908 w 124646"/>
                <a:gd name="connsiteY61" fmla="*/ 155568 h 253306"/>
                <a:gd name="connsiteX62" fmla="*/ 110797 w 124646"/>
                <a:gd name="connsiteY62" fmla="*/ 157197 h 253306"/>
                <a:gd name="connsiteX63" fmla="*/ 114055 w 124646"/>
                <a:gd name="connsiteY63" fmla="*/ 161269 h 253306"/>
                <a:gd name="connsiteX64" fmla="*/ 114055 w 124646"/>
                <a:gd name="connsiteY64" fmla="*/ 167785 h 253306"/>
                <a:gd name="connsiteX65" fmla="*/ 90430 w 124646"/>
                <a:gd name="connsiteY65" fmla="*/ 144165 h 253306"/>
                <a:gd name="connsiteX66" fmla="*/ 90430 w 124646"/>
                <a:gd name="connsiteY66" fmla="*/ 139278 h 253306"/>
                <a:gd name="connsiteX67" fmla="*/ 98576 w 124646"/>
                <a:gd name="connsiteY67" fmla="*/ 139278 h 253306"/>
                <a:gd name="connsiteX68" fmla="*/ 98576 w 124646"/>
                <a:gd name="connsiteY68" fmla="*/ 146608 h 253306"/>
                <a:gd name="connsiteX69" fmla="*/ 90430 w 124646"/>
                <a:gd name="connsiteY69" fmla="*/ 144165 h 253306"/>
                <a:gd name="connsiteX70" fmla="*/ 114870 w 124646"/>
                <a:gd name="connsiteY70" fmla="*/ 150681 h 253306"/>
                <a:gd name="connsiteX71" fmla="*/ 114055 w 124646"/>
                <a:gd name="connsiteY71" fmla="*/ 150681 h 253306"/>
                <a:gd name="connsiteX72" fmla="*/ 106723 w 124646"/>
                <a:gd name="connsiteY72" fmla="*/ 149052 h 253306"/>
                <a:gd name="connsiteX73" fmla="*/ 106723 w 124646"/>
                <a:gd name="connsiteY73" fmla="*/ 139278 h 253306"/>
                <a:gd name="connsiteX74" fmla="*/ 98576 w 124646"/>
                <a:gd name="connsiteY74" fmla="*/ 131133 h 253306"/>
                <a:gd name="connsiteX75" fmla="*/ 90430 w 124646"/>
                <a:gd name="connsiteY75" fmla="*/ 131133 h 253306"/>
                <a:gd name="connsiteX76" fmla="*/ 82283 w 124646"/>
                <a:gd name="connsiteY76" fmla="*/ 139278 h 253306"/>
                <a:gd name="connsiteX77" fmla="*/ 82283 w 124646"/>
                <a:gd name="connsiteY77" fmla="*/ 142536 h 253306"/>
                <a:gd name="connsiteX78" fmla="*/ 74136 w 124646"/>
                <a:gd name="connsiteY78" fmla="*/ 140092 h 253306"/>
                <a:gd name="connsiteX79" fmla="*/ 74136 w 124646"/>
                <a:gd name="connsiteY79" fmla="*/ 110771 h 253306"/>
                <a:gd name="connsiteX80" fmla="*/ 61916 w 124646"/>
                <a:gd name="connsiteY80" fmla="*/ 98553 h 253306"/>
                <a:gd name="connsiteX81" fmla="*/ 49696 w 124646"/>
                <a:gd name="connsiteY81" fmla="*/ 110771 h 253306"/>
                <a:gd name="connsiteX82" fmla="*/ 49696 w 124646"/>
                <a:gd name="connsiteY82" fmla="*/ 156382 h 253306"/>
                <a:gd name="connsiteX83" fmla="*/ 39919 w 124646"/>
                <a:gd name="connsiteY83" fmla="*/ 151495 h 253306"/>
                <a:gd name="connsiteX84" fmla="*/ 41549 w 124646"/>
                <a:gd name="connsiteY84" fmla="*/ 146608 h 253306"/>
                <a:gd name="connsiteX85" fmla="*/ 41549 w 124646"/>
                <a:gd name="connsiteY85" fmla="*/ 138463 h 253306"/>
                <a:gd name="connsiteX86" fmla="*/ 33402 w 124646"/>
                <a:gd name="connsiteY86" fmla="*/ 130318 h 253306"/>
                <a:gd name="connsiteX87" fmla="*/ 25255 w 124646"/>
                <a:gd name="connsiteY87" fmla="*/ 130318 h 253306"/>
                <a:gd name="connsiteX88" fmla="*/ 17109 w 124646"/>
                <a:gd name="connsiteY88" fmla="*/ 138463 h 253306"/>
                <a:gd name="connsiteX89" fmla="*/ 17109 w 124646"/>
                <a:gd name="connsiteY89" fmla="*/ 146608 h 253306"/>
                <a:gd name="connsiteX90" fmla="*/ 25255 w 124646"/>
                <a:gd name="connsiteY90" fmla="*/ 154753 h 253306"/>
                <a:gd name="connsiteX91" fmla="*/ 27699 w 124646"/>
                <a:gd name="connsiteY91" fmla="*/ 154753 h 253306"/>
                <a:gd name="connsiteX92" fmla="*/ 25255 w 124646"/>
                <a:gd name="connsiteY92" fmla="*/ 161269 h 253306"/>
                <a:gd name="connsiteX93" fmla="*/ 25255 w 124646"/>
                <a:gd name="connsiteY93" fmla="*/ 162898 h 253306"/>
                <a:gd name="connsiteX94" fmla="*/ 21182 w 124646"/>
                <a:gd name="connsiteY94" fmla="*/ 162898 h 253306"/>
                <a:gd name="connsiteX95" fmla="*/ 8962 w 124646"/>
                <a:gd name="connsiteY95" fmla="*/ 150681 h 253306"/>
                <a:gd name="connsiteX96" fmla="*/ 8962 w 124646"/>
                <a:gd name="connsiteY96" fmla="*/ 19548 h 253306"/>
                <a:gd name="connsiteX97" fmla="*/ 21182 w 124646"/>
                <a:gd name="connsiteY97" fmla="*/ 7330 h 253306"/>
                <a:gd name="connsiteX98" fmla="*/ 103464 w 124646"/>
                <a:gd name="connsiteY98" fmla="*/ 7330 h 253306"/>
                <a:gd name="connsiteX99" fmla="*/ 115684 w 124646"/>
                <a:gd name="connsiteY99" fmla="*/ 19548 h 253306"/>
                <a:gd name="connsiteX100" fmla="*/ 115684 w 124646"/>
                <a:gd name="connsiteY100" fmla="*/ 150681 h 25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24646" h="253306">
                  <a:moveTo>
                    <a:pt x="102650" y="0"/>
                  </a:moveTo>
                  <a:lnTo>
                    <a:pt x="20367" y="0"/>
                  </a:lnTo>
                  <a:cubicBezTo>
                    <a:pt x="8962" y="0"/>
                    <a:pt x="0" y="8959"/>
                    <a:pt x="0" y="20362"/>
                  </a:cubicBezTo>
                  <a:lnTo>
                    <a:pt x="0" y="151495"/>
                  </a:lnTo>
                  <a:cubicBezTo>
                    <a:pt x="0" y="162898"/>
                    <a:pt x="8962" y="171857"/>
                    <a:pt x="20367" y="171857"/>
                  </a:cubicBezTo>
                  <a:lnTo>
                    <a:pt x="27699" y="171857"/>
                  </a:lnTo>
                  <a:lnTo>
                    <a:pt x="30143" y="176744"/>
                  </a:lnTo>
                  <a:cubicBezTo>
                    <a:pt x="31773" y="179188"/>
                    <a:pt x="32587" y="182446"/>
                    <a:pt x="32587" y="185704"/>
                  </a:cubicBezTo>
                  <a:lnTo>
                    <a:pt x="32587" y="204437"/>
                  </a:lnTo>
                  <a:cubicBezTo>
                    <a:pt x="32587" y="210953"/>
                    <a:pt x="35032" y="217469"/>
                    <a:pt x="39105" y="222356"/>
                  </a:cubicBezTo>
                  <a:lnTo>
                    <a:pt x="48066" y="232944"/>
                  </a:lnTo>
                  <a:cubicBezTo>
                    <a:pt x="43993" y="237831"/>
                    <a:pt x="41549" y="243532"/>
                    <a:pt x="41549" y="249234"/>
                  </a:cubicBezTo>
                  <a:lnTo>
                    <a:pt x="41549" y="253306"/>
                  </a:lnTo>
                  <a:lnTo>
                    <a:pt x="115684" y="253306"/>
                  </a:lnTo>
                  <a:lnTo>
                    <a:pt x="115684" y="249234"/>
                  </a:lnTo>
                  <a:cubicBezTo>
                    <a:pt x="115684" y="242718"/>
                    <a:pt x="113240" y="237016"/>
                    <a:pt x="109167" y="232944"/>
                  </a:cubicBezTo>
                  <a:lnTo>
                    <a:pt x="118128" y="222356"/>
                  </a:lnTo>
                  <a:cubicBezTo>
                    <a:pt x="122202" y="217469"/>
                    <a:pt x="124646" y="210953"/>
                    <a:pt x="124646" y="204437"/>
                  </a:cubicBezTo>
                  <a:lnTo>
                    <a:pt x="124646" y="20362"/>
                  </a:lnTo>
                  <a:cubicBezTo>
                    <a:pt x="123017" y="8959"/>
                    <a:pt x="114055" y="0"/>
                    <a:pt x="102650" y="0"/>
                  </a:cubicBezTo>
                  <a:lnTo>
                    <a:pt x="102650" y="0"/>
                  </a:lnTo>
                  <a:close/>
                  <a:moveTo>
                    <a:pt x="25255" y="147423"/>
                  </a:moveTo>
                  <a:lnTo>
                    <a:pt x="25255" y="139278"/>
                  </a:lnTo>
                  <a:lnTo>
                    <a:pt x="33402" y="139278"/>
                  </a:lnTo>
                  <a:lnTo>
                    <a:pt x="33402" y="147423"/>
                  </a:lnTo>
                  <a:lnTo>
                    <a:pt x="25255" y="147423"/>
                  </a:lnTo>
                  <a:close/>
                  <a:moveTo>
                    <a:pt x="49696" y="245976"/>
                  </a:moveTo>
                  <a:cubicBezTo>
                    <a:pt x="50510" y="243532"/>
                    <a:pt x="52140" y="241089"/>
                    <a:pt x="53769" y="238646"/>
                  </a:cubicBezTo>
                  <a:lnTo>
                    <a:pt x="54584" y="237831"/>
                  </a:lnTo>
                  <a:lnTo>
                    <a:pt x="100206" y="237831"/>
                  </a:lnTo>
                  <a:lnTo>
                    <a:pt x="101020" y="238646"/>
                  </a:lnTo>
                  <a:cubicBezTo>
                    <a:pt x="102650" y="240274"/>
                    <a:pt x="104279" y="242718"/>
                    <a:pt x="105094" y="245976"/>
                  </a:cubicBezTo>
                  <a:lnTo>
                    <a:pt x="49696" y="245976"/>
                  </a:lnTo>
                  <a:close/>
                  <a:moveTo>
                    <a:pt x="114870" y="167785"/>
                  </a:moveTo>
                  <a:lnTo>
                    <a:pt x="114870" y="204437"/>
                  </a:lnTo>
                  <a:cubicBezTo>
                    <a:pt x="114870" y="209324"/>
                    <a:pt x="113240" y="213396"/>
                    <a:pt x="109982" y="217469"/>
                  </a:cubicBezTo>
                  <a:lnTo>
                    <a:pt x="101020" y="228872"/>
                  </a:lnTo>
                  <a:lnTo>
                    <a:pt x="55399" y="228872"/>
                  </a:lnTo>
                  <a:lnTo>
                    <a:pt x="45622" y="216654"/>
                  </a:lnTo>
                  <a:cubicBezTo>
                    <a:pt x="42363" y="213396"/>
                    <a:pt x="40734" y="208509"/>
                    <a:pt x="40734" y="203622"/>
                  </a:cubicBezTo>
                  <a:lnTo>
                    <a:pt x="40734" y="184889"/>
                  </a:lnTo>
                  <a:cubicBezTo>
                    <a:pt x="40734" y="180817"/>
                    <a:pt x="39919" y="175930"/>
                    <a:pt x="37475" y="171857"/>
                  </a:cubicBezTo>
                  <a:lnTo>
                    <a:pt x="32587" y="162083"/>
                  </a:lnTo>
                  <a:cubicBezTo>
                    <a:pt x="32587" y="162083"/>
                    <a:pt x="32587" y="161269"/>
                    <a:pt x="32587" y="161269"/>
                  </a:cubicBezTo>
                  <a:cubicBezTo>
                    <a:pt x="32587" y="159640"/>
                    <a:pt x="33402" y="158825"/>
                    <a:pt x="35032" y="158825"/>
                  </a:cubicBezTo>
                  <a:cubicBezTo>
                    <a:pt x="42363" y="158825"/>
                    <a:pt x="48881" y="165341"/>
                    <a:pt x="48881" y="172672"/>
                  </a:cubicBezTo>
                  <a:lnTo>
                    <a:pt x="48881" y="191405"/>
                  </a:lnTo>
                  <a:lnTo>
                    <a:pt x="57027" y="191405"/>
                  </a:lnTo>
                  <a:lnTo>
                    <a:pt x="57027" y="109142"/>
                  </a:lnTo>
                  <a:cubicBezTo>
                    <a:pt x="57027" y="106698"/>
                    <a:pt x="58657" y="105069"/>
                    <a:pt x="61101" y="105069"/>
                  </a:cubicBezTo>
                  <a:cubicBezTo>
                    <a:pt x="63545" y="105069"/>
                    <a:pt x="65174" y="106698"/>
                    <a:pt x="65174" y="109142"/>
                  </a:cubicBezTo>
                  <a:lnTo>
                    <a:pt x="65174" y="191405"/>
                  </a:lnTo>
                  <a:lnTo>
                    <a:pt x="73321" y="191405"/>
                  </a:lnTo>
                  <a:lnTo>
                    <a:pt x="73321" y="147423"/>
                  </a:lnTo>
                  <a:lnTo>
                    <a:pt x="81468" y="149866"/>
                  </a:lnTo>
                  <a:lnTo>
                    <a:pt x="81468" y="191405"/>
                  </a:lnTo>
                  <a:lnTo>
                    <a:pt x="89615" y="191405"/>
                  </a:lnTo>
                  <a:lnTo>
                    <a:pt x="89615" y="151495"/>
                  </a:lnTo>
                  <a:lnTo>
                    <a:pt x="97761" y="153938"/>
                  </a:lnTo>
                  <a:lnTo>
                    <a:pt x="97761" y="191405"/>
                  </a:lnTo>
                  <a:lnTo>
                    <a:pt x="105908" y="191405"/>
                  </a:lnTo>
                  <a:lnTo>
                    <a:pt x="105908" y="155568"/>
                  </a:lnTo>
                  <a:lnTo>
                    <a:pt x="110797" y="157197"/>
                  </a:lnTo>
                  <a:cubicBezTo>
                    <a:pt x="112426" y="158011"/>
                    <a:pt x="114055" y="159640"/>
                    <a:pt x="114055" y="161269"/>
                  </a:cubicBezTo>
                  <a:lnTo>
                    <a:pt x="114055" y="167785"/>
                  </a:lnTo>
                  <a:close/>
                  <a:moveTo>
                    <a:pt x="90430" y="144165"/>
                  </a:moveTo>
                  <a:lnTo>
                    <a:pt x="90430" y="139278"/>
                  </a:lnTo>
                  <a:lnTo>
                    <a:pt x="98576" y="139278"/>
                  </a:lnTo>
                  <a:lnTo>
                    <a:pt x="98576" y="146608"/>
                  </a:lnTo>
                  <a:lnTo>
                    <a:pt x="90430" y="144165"/>
                  </a:lnTo>
                  <a:close/>
                  <a:moveTo>
                    <a:pt x="114870" y="150681"/>
                  </a:moveTo>
                  <a:cubicBezTo>
                    <a:pt x="114870" y="150681"/>
                    <a:pt x="114055" y="150681"/>
                    <a:pt x="114055" y="150681"/>
                  </a:cubicBezTo>
                  <a:lnTo>
                    <a:pt x="106723" y="149052"/>
                  </a:lnTo>
                  <a:lnTo>
                    <a:pt x="106723" y="139278"/>
                  </a:lnTo>
                  <a:cubicBezTo>
                    <a:pt x="106723" y="134391"/>
                    <a:pt x="102650" y="131133"/>
                    <a:pt x="98576" y="131133"/>
                  </a:cubicBezTo>
                  <a:lnTo>
                    <a:pt x="90430" y="131133"/>
                  </a:lnTo>
                  <a:cubicBezTo>
                    <a:pt x="85541" y="131133"/>
                    <a:pt x="82283" y="135205"/>
                    <a:pt x="82283" y="139278"/>
                  </a:cubicBezTo>
                  <a:lnTo>
                    <a:pt x="82283" y="142536"/>
                  </a:lnTo>
                  <a:lnTo>
                    <a:pt x="74136" y="140092"/>
                  </a:lnTo>
                  <a:lnTo>
                    <a:pt x="74136" y="110771"/>
                  </a:lnTo>
                  <a:cubicBezTo>
                    <a:pt x="74136" y="104255"/>
                    <a:pt x="68433" y="98553"/>
                    <a:pt x="61916" y="98553"/>
                  </a:cubicBezTo>
                  <a:cubicBezTo>
                    <a:pt x="55399" y="98553"/>
                    <a:pt x="49696" y="104255"/>
                    <a:pt x="49696" y="110771"/>
                  </a:cubicBezTo>
                  <a:lnTo>
                    <a:pt x="49696" y="156382"/>
                  </a:lnTo>
                  <a:cubicBezTo>
                    <a:pt x="47252" y="153938"/>
                    <a:pt x="43993" y="152310"/>
                    <a:pt x="39919" y="151495"/>
                  </a:cubicBezTo>
                  <a:cubicBezTo>
                    <a:pt x="40734" y="149866"/>
                    <a:pt x="41549" y="148237"/>
                    <a:pt x="41549" y="146608"/>
                  </a:cubicBezTo>
                  <a:lnTo>
                    <a:pt x="41549" y="138463"/>
                  </a:lnTo>
                  <a:cubicBezTo>
                    <a:pt x="41549" y="133576"/>
                    <a:pt x="37475" y="130318"/>
                    <a:pt x="33402" y="130318"/>
                  </a:cubicBezTo>
                  <a:lnTo>
                    <a:pt x="25255" y="130318"/>
                  </a:lnTo>
                  <a:cubicBezTo>
                    <a:pt x="20367" y="130318"/>
                    <a:pt x="17109" y="134391"/>
                    <a:pt x="17109" y="138463"/>
                  </a:cubicBezTo>
                  <a:lnTo>
                    <a:pt x="17109" y="146608"/>
                  </a:lnTo>
                  <a:cubicBezTo>
                    <a:pt x="17109" y="151495"/>
                    <a:pt x="21182" y="154753"/>
                    <a:pt x="25255" y="154753"/>
                  </a:cubicBezTo>
                  <a:lnTo>
                    <a:pt x="27699" y="154753"/>
                  </a:lnTo>
                  <a:cubicBezTo>
                    <a:pt x="26070" y="156382"/>
                    <a:pt x="25255" y="158825"/>
                    <a:pt x="25255" y="161269"/>
                  </a:cubicBezTo>
                  <a:cubicBezTo>
                    <a:pt x="25255" y="162083"/>
                    <a:pt x="25255" y="162083"/>
                    <a:pt x="25255" y="162898"/>
                  </a:cubicBezTo>
                  <a:lnTo>
                    <a:pt x="21182" y="162898"/>
                  </a:lnTo>
                  <a:cubicBezTo>
                    <a:pt x="14665" y="162898"/>
                    <a:pt x="8962" y="157197"/>
                    <a:pt x="8962" y="150681"/>
                  </a:cubicBezTo>
                  <a:lnTo>
                    <a:pt x="8962" y="19548"/>
                  </a:lnTo>
                  <a:cubicBezTo>
                    <a:pt x="8962" y="13032"/>
                    <a:pt x="14665" y="7330"/>
                    <a:pt x="21182" y="7330"/>
                  </a:cubicBezTo>
                  <a:lnTo>
                    <a:pt x="103464" y="7330"/>
                  </a:lnTo>
                  <a:cubicBezTo>
                    <a:pt x="109982" y="7330"/>
                    <a:pt x="115684" y="13032"/>
                    <a:pt x="115684" y="19548"/>
                  </a:cubicBezTo>
                  <a:lnTo>
                    <a:pt x="115684" y="150681"/>
                  </a:lnTo>
                  <a:close/>
                </a:path>
              </a:pathLst>
            </a:custGeom>
            <a:grpFill/>
            <a:ln w="8132" cap="flat">
              <a:noFill/>
              <a:prstDash val="solid"/>
              <a:miter/>
            </a:ln>
          </p:spPr>
          <p:txBody>
            <a:bodyPr rtlCol="0" anchor="ctr"/>
            <a:lstStyle/>
            <a:p>
              <a:endParaRPr lang="en-US"/>
            </a:p>
          </p:txBody>
        </p:sp>
        <p:sp>
          <p:nvSpPr>
            <p:cNvPr id="12" name="Freeform 267">
              <a:extLst>
                <a:ext uri="{FF2B5EF4-FFF2-40B4-BE49-F238E27FC236}">
                  <a16:creationId xmlns:a16="http://schemas.microsoft.com/office/drawing/2014/main" id="{9275B01B-876C-6B72-ACBD-742182DD3226}"/>
                </a:ext>
              </a:extLst>
            </p:cNvPr>
            <p:cNvSpPr/>
            <p:nvPr/>
          </p:nvSpPr>
          <p:spPr>
            <a:xfrm>
              <a:off x="6429797" y="3232708"/>
              <a:ext cx="90429" cy="40724"/>
            </a:xfrm>
            <a:custGeom>
              <a:avLst/>
              <a:gdLst>
                <a:gd name="connsiteX0" fmla="*/ 82283 w 90429"/>
                <a:gd name="connsiteY0" fmla="*/ 0 h 40724"/>
                <a:gd name="connsiteX1" fmla="*/ 8147 w 90429"/>
                <a:gd name="connsiteY1" fmla="*/ 0 h 40724"/>
                <a:gd name="connsiteX2" fmla="*/ 0 w 90429"/>
                <a:gd name="connsiteY2" fmla="*/ 8145 h 40724"/>
                <a:gd name="connsiteX3" fmla="*/ 0 w 90429"/>
                <a:gd name="connsiteY3" fmla="*/ 32580 h 40724"/>
                <a:gd name="connsiteX4" fmla="*/ 8147 w 90429"/>
                <a:gd name="connsiteY4" fmla="*/ 40724 h 40724"/>
                <a:gd name="connsiteX5" fmla="*/ 82283 w 90429"/>
                <a:gd name="connsiteY5" fmla="*/ 40724 h 40724"/>
                <a:gd name="connsiteX6" fmla="*/ 90430 w 90429"/>
                <a:gd name="connsiteY6" fmla="*/ 32580 h 40724"/>
                <a:gd name="connsiteX7" fmla="*/ 90430 w 90429"/>
                <a:gd name="connsiteY7" fmla="*/ 8145 h 40724"/>
                <a:gd name="connsiteX8" fmla="*/ 82283 w 90429"/>
                <a:gd name="connsiteY8" fmla="*/ 0 h 40724"/>
                <a:gd name="connsiteX9" fmla="*/ 82283 w 90429"/>
                <a:gd name="connsiteY9" fmla="*/ 0 h 40724"/>
                <a:gd name="connsiteX10" fmla="*/ 8962 w 90429"/>
                <a:gd name="connsiteY10" fmla="*/ 32580 h 40724"/>
                <a:gd name="connsiteX11" fmla="*/ 8962 w 90429"/>
                <a:gd name="connsiteY11" fmla="*/ 8145 h 40724"/>
                <a:gd name="connsiteX12" fmla="*/ 83097 w 90429"/>
                <a:gd name="connsiteY12" fmla="*/ 8145 h 40724"/>
                <a:gd name="connsiteX13" fmla="*/ 83097 w 90429"/>
                <a:gd name="connsiteY13" fmla="*/ 32580 h 40724"/>
                <a:gd name="connsiteX14" fmla="*/ 8962 w 90429"/>
                <a:gd name="connsiteY14" fmla="*/ 32580 h 4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429" h="40724">
                  <a:moveTo>
                    <a:pt x="82283" y="0"/>
                  </a:moveTo>
                  <a:lnTo>
                    <a:pt x="8147" y="0"/>
                  </a:lnTo>
                  <a:cubicBezTo>
                    <a:pt x="3259" y="0"/>
                    <a:pt x="0" y="4072"/>
                    <a:pt x="0" y="8145"/>
                  </a:cubicBezTo>
                  <a:lnTo>
                    <a:pt x="0" y="32580"/>
                  </a:lnTo>
                  <a:cubicBezTo>
                    <a:pt x="0" y="37467"/>
                    <a:pt x="4073" y="40724"/>
                    <a:pt x="8147" y="40724"/>
                  </a:cubicBezTo>
                  <a:lnTo>
                    <a:pt x="82283" y="40724"/>
                  </a:lnTo>
                  <a:cubicBezTo>
                    <a:pt x="87171" y="40724"/>
                    <a:pt x="90430" y="36652"/>
                    <a:pt x="90430" y="32580"/>
                  </a:cubicBezTo>
                  <a:lnTo>
                    <a:pt x="90430" y="8145"/>
                  </a:lnTo>
                  <a:cubicBezTo>
                    <a:pt x="90430" y="3258"/>
                    <a:pt x="87171" y="0"/>
                    <a:pt x="82283" y="0"/>
                  </a:cubicBezTo>
                  <a:lnTo>
                    <a:pt x="82283" y="0"/>
                  </a:lnTo>
                  <a:close/>
                  <a:moveTo>
                    <a:pt x="8962" y="32580"/>
                  </a:moveTo>
                  <a:lnTo>
                    <a:pt x="8962" y="8145"/>
                  </a:lnTo>
                  <a:lnTo>
                    <a:pt x="83097" y="8145"/>
                  </a:lnTo>
                  <a:lnTo>
                    <a:pt x="83097" y="32580"/>
                  </a:lnTo>
                  <a:lnTo>
                    <a:pt x="8962" y="32580"/>
                  </a:lnTo>
                  <a:close/>
                </a:path>
              </a:pathLst>
            </a:custGeom>
            <a:grpFill/>
            <a:ln w="8132" cap="flat">
              <a:noFill/>
              <a:prstDash val="solid"/>
              <a:miter/>
            </a:ln>
          </p:spPr>
          <p:txBody>
            <a:bodyPr rtlCol="0" anchor="ctr"/>
            <a:lstStyle/>
            <a:p>
              <a:endParaRPr lang="en-US"/>
            </a:p>
          </p:txBody>
        </p:sp>
        <p:sp>
          <p:nvSpPr>
            <p:cNvPr id="13" name="Freeform 268">
              <a:extLst>
                <a:ext uri="{FF2B5EF4-FFF2-40B4-BE49-F238E27FC236}">
                  <a16:creationId xmlns:a16="http://schemas.microsoft.com/office/drawing/2014/main" id="{5584F8E8-92FF-13A0-2CCA-BC33661358AB}"/>
                </a:ext>
              </a:extLst>
            </p:cNvPr>
            <p:cNvSpPr/>
            <p:nvPr/>
          </p:nvSpPr>
          <p:spPr>
            <a:xfrm>
              <a:off x="6430612"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4" name="Freeform 269">
              <a:extLst>
                <a:ext uri="{FF2B5EF4-FFF2-40B4-BE49-F238E27FC236}">
                  <a16:creationId xmlns:a16="http://schemas.microsoft.com/office/drawing/2014/main" id="{6B4EA6B4-8A44-B9E9-F8CD-D922CCCF12DA}"/>
                </a:ext>
              </a:extLst>
            </p:cNvPr>
            <p:cNvSpPr/>
            <p:nvPr/>
          </p:nvSpPr>
          <p:spPr>
            <a:xfrm>
              <a:off x="6463200"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5" name="Freeform 270">
              <a:extLst>
                <a:ext uri="{FF2B5EF4-FFF2-40B4-BE49-F238E27FC236}">
                  <a16:creationId xmlns:a16="http://schemas.microsoft.com/office/drawing/2014/main" id="{0B3326B1-601C-ADF6-A9C3-B80359D07DBC}"/>
                </a:ext>
              </a:extLst>
            </p:cNvPr>
            <p:cNvSpPr/>
            <p:nvPr/>
          </p:nvSpPr>
          <p:spPr>
            <a:xfrm>
              <a:off x="6495787"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1181"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6" name="Freeform 271">
              <a:extLst>
                <a:ext uri="{FF2B5EF4-FFF2-40B4-BE49-F238E27FC236}">
                  <a16:creationId xmlns:a16="http://schemas.microsoft.com/office/drawing/2014/main" id="{E9C0B2D6-3232-AE06-A877-71B92E929A9D}"/>
                </a:ext>
              </a:extLst>
            </p:cNvPr>
            <p:cNvSpPr/>
            <p:nvPr/>
          </p:nvSpPr>
          <p:spPr>
            <a:xfrm>
              <a:off x="6430612" y="3314971"/>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3258"/>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7" name="Freeform 272">
              <a:extLst>
                <a:ext uri="{FF2B5EF4-FFF2-40B4-BE49-F238E27FC236}">
                  <a16:creationId xmlns:a16="http://schemas.microsoft.com/office/drawing/2014/main" id="{F17CC5A8-7BFB-07BD-23D9-16632650F184}"/>
                </a:ext>
              </a:extLst>
            </p:cNvPr>
            <p:cNvSpPr/>
            <p:nvPr/>
          </p:nvSpPr>
          <p:spPr>
            <a:xfrm>
              <a:off x="6495787" y="3314971"/>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3258"/>
                    <a:pt x="21181"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8" name="Freeform 273">
              <a:extLst>
                <a:ext uri="{FF2B5EF4-FFF2-40B4-BE49-F238E27FC236}">
                  <a16:creationId xmlns:a16="http://schemas.microsoft.com/office/drawing/2014/main" id="{9EBB496F-06D6-49BE-F0CD-B8D201A9D4E4}"/>
                </a:ext>
              </a:extLst>
            </p:cNvPr>
            <p:cNvSpPr/>
            <p:nvPr/>
          </p:nvSpPr>
          <p:spPr>
            <a:xfrm>
              <a:off x="6299449" y="3227821"/>
              <a:ext cx="105908" cy="110770"/>
            </a:xfrm>
            <a:custGeom>
              <a:avLst/>
              <a:gdLst>
                <a:gd name="connsiteX0" fmla="*/ 81468 w 105908"/>
                <a:gd name="connsiteY0" fmla="*/ 8959 h 110770"/>
                <a:gd name="connsiteX1" fmla="*/ 92873 w 105908"/>
                <a:gd name="connsiteY1" fmla="*/ 8959 h 110770"/>
                <a:gd name="connsiteX2" fmla="*/ 52954 w 105908"/>
                <a:gd name="connsiteY2" fmla="*/ 52128 h 110770"/>
                <a:gd name="connsiteX3" fmla="*/ 36661 w 105908"/>
                <a:gd name="connsiteY3" fmla="*/ 35838 h 110770"/>
                <a:gd name="connsiteX4" fmla="*/ 8147 w 105908"/>
                <a:gd name="connsiteY4" fmla="*/ 64345 h 110770"/>
                <a:gd name="connsiteX5" fmla="*/ 44807 w 105908"/>
                <a:gd name="connsiteY5" fmla="*/ 29322 h 110770"/>
                <a:gd name="connsiteX6" fmla="*/ 59472 w 105908"/>
                <a:gd name="connsiteY6" fmla="*/ 32580 h 110770"/>
                <a:gd name="connsiteX7" fmla="*/ 62730 w 105908"/>
                <a:gd name="connsiteY7" fmla="*/ 25249 h 110770"/>
                <a:gd name="connsiteX8" fmla="*/ 44807 w 105908"/>
                <a:gd name="connsiteY8" fmla="*/ 21177 h 110770"/>
                <a:gd name="connsiteX9" fmla="*/ 0 w 105908"/>
                <a:gd name="connsiteY9" fmla="*/ 65974 h 110770"/>
                <a:gd name="connsiteX10" fmla="*/ 44807 w 105908"/>
                <a:gd name="connsiteY10" fmla="*/ 110771 h 110770"/>
                <a:gd name="connsiteX11" fmla="*/ 89615 w 105908"/>
                <a:gd name="connsiteY11" fmla="*/ 65974 h 110770"/>
                <a:gd name="connsiteX12" fmla="*/ 83912 w 105908"/>
                <a:gd name="connsiteY12" fmla="*/ 43983 h 110770"/>
                <a:gd name="connsiteX13" fmla="*/ 76580 w 105908"/>
                <a:gd name="connsiteY13" fmla="*/ 48055 h 110770"/>
                <a:gd name="connsiteX14" fmla="*/ 81468 w 105908"/>
                <a:gd name="connsiteY14" fmla="*/ 65974 h 110770"/>
                <a:gd name="connsiteX15" fmla="*/ 73321 w 105908"/>
                <a:gd name="connsiteY15" fmla="*/ 88780 h 110770"/>
                <a:gd name="connsiteX16" fmla="*/ 73321 w 105908"/>
                <a:gd name="connsiteY16" fmla="*/ 41539 h 110770"/>
                <a:gd name="connsiteX17" fmla="*/ 97761 w 105908"/>
                <a:gd name="connsiteY17" fmla="*/ 14661 h 110770"/>
                <a:gd name="connsiteX18" fmla="*/ 97761 w 105908"/>
                <a:gd name="connsiteY18" fmla="*/ 24435 h 110770"/>
                <a:gd name="connsiteX19" fmla="*/ 105908 w 105908"/>
                <a:gd name="connsiteY19" fmla="*/ 24435 h 110770"/>
                <a:gd name="connsiteX20" fmla="*/ 105908 w 105908"/>
                <a:gd name="connsiteY20" fmla="*/ 0 h 110770"/>
                <a:gd name="connsiteX21" fmla="*/ 81468 w 105908"/>
                <a:gd name="connsiteY21" fmla="*/ 0 h 110770"/>
                <a:gd name="connsiteX22" fmla="*/ 81468 w 105908"/>
                <a:gd name="connsiteY22" fmla="*/ 8959 h 110770"/>
                <a:gd name="connsiteX23" fmla="*/ 16294 w 105908"/>
                <a:gd name="connsiteY23" fmla="*/ 89594 h 110770"/>
                <a:gd name="connsiteX24" fmla="*/ 8962 w 105908"/>
                <a:gd name="connsiteY24" fmla="*/ 74933 h 110770"/>
                <a:gd name="connsiteX25" fmla="*/ 16294 w 105908"/>
                <a:gd name="connsiteY25" fmla="*/ 67603 h 110770"/>
                <a:gd name="connsiteX26" fmla="*/ 16294 w 105908"/>
                <a:gd name="connsiteY26" fmla="*/ 89594 h 110770"/>
                <a:gd name="connsiteX27" fmla="*/ 32587 w 105908"/>
                <a:gd name="connsiteY27" fmla="*/ 100997 h 110770"/>
                <a:gd name="connsiteX28" fmla="*/ 24440 w 105908"/>
                <a:gd name="connsiteY28" fmla="*/ 96924 h 110770"/>
                <a:gd name="connsiteX29" fmla="*/ 24440 w 105908"/>
                <a:gd name="connsiteY29" fmla="*/ 59458 h 110770"/>
                <a:gd name="connsiteX30" fmla="*/ 32587 w 105908"/>
                <a:gd name="connsiteY30" fmla="*/ 51313 h 110770"/>
                <a:gd name="connsiteX31" fmla="*/ 32587 w 105908"/>
                <a:gd name="connsiteY31" fmla="*/ 100997 h 110770"/>
                <a:gd name="connsiteX32" fmla="*/ 48881 w 105908"/>
                <a:gd name="connsiteY32" fmla="*/ 102626 h 110770"/>
                <a:gd name="connsiteX33" fmla="*/ 44807 w 105908"/>
                <a:gd name="connsiteY33" fmla="*/ 102626 h 110770"/>
                <a:gd name="connsiteX34" fmla="*/ 40734 w 105908"/>
                <a:gd name="connsiteY34" fmla="*/ 102626 h 110770"/>
                <a:gd name="connsiteX35" fmla="*/ 40734 w 105908"/>
                <a:gd name="connsiteY35" fmla="*/ 51313 h 110770"/>
                <a:gd name="connsiteX36" fmla="*/ 48881 w 105908"/>
                <a:gd name="connsiteY36" fmla="*/ 59458 h 110770"/>
                <a:gd name="connsiteX37" fmla="*/ 48881 w 105908"/>
                <a:gd name="connsiteY37" fmla="*/ 102626 h 110770"/>
                <a:gd name="connsiteX38" fmla="*/ 65174 w 105908"/>
                <a:gd name="connsiteY38" fmla="*/ 96924 h 110770"/>
                <a:gd name="connsiteX39" fmla="*/ 57027 w 105908"/>
                <a:gd name="connsiteY39" fmla="*/ 100997 h 110770"/>
                <a:gd name="connsiteX40" fmla="*/ 57027 w 105908"/>
                <a:gd name="connsiteY40" fmla="*/ 59458 h 110770"/>
                <a:gd name="connsiteX41" fmla="*/ 65174 w 105908"/>
                <a:gd name="connsiteY41" fmla="*/ 50498 h 110770"/>
                <a:gd name="connsiteX42" fmla="*/ 65174 w 105908"/>
                <a:gd name="connsiteY42" fmla="*/ 96924 h 11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908" h="110770">
                  <a:moveTo>
                    <a:pt x="81468" y="8959"/>
                  </a:moveTo>
                  <a:lnTo>
                    <a:pt x="92873" y="8959"/>
                  </a:lnTo>
                  <a:lnTo>
                    <a:pt x="52954" y="52128"/>
                  </a:lnTo>
                  <a:lnTo>
                    <a:pt x="36661" y="35838"/>
                  </a:lnTo>
                  <a:lnTo>
                    <a:pt x="8147" y="64345"/>
                  </a:lnTo>
                  <a:cubicBezTo>
                    <a:pt x="8962" y="44797"/>
                    <a:pt x="25255" y="29322"/>
                    <a:pt x="44807" y="29322"/>
                  </a:cubicBezTo>
                  <a:cubicBezTo>
                    <a:pt x="49696" y="29322"/>
                    <a:pt x="55399" y="30136"/>
                    <a:pt x="59472" y="32580"/>
                  </a:cubicBezTo>
                  <a:lnTo>
                    <a:pt x="62730" y="25249"/>
                  </a:lnTo>
                  <a:cubicBezTo>
                    <a:pt x="57027" y="22806"/>
                    <a:pt x="50510" y="21177"/>
                    <a:pt x="44807" y="21177"/>
                  </a:cubicBezTo>
                  <a:cubicBezTo>
                    <a:pt x="19552" y="21177"/>
                    <a:pt x="0" y="41539"/>
                    <a:pt x="0" y="65974"/>
                  </a:cubicBezTo>
                  <a:cubicBezTo>
                    <a:pt x="0" y="91223"/>
                    <a:pt x="20367" y="110771"/>
                    <a:pt x="44807" y="110771"/>
                  </a:cubicBezTo>
                  <a:cubicBezTo>
                    <a:pt x="69248" y="110771"/>
                    <a:pt x="89615" y="90408"/>
                    <a:pt x="89615" y="65974"/>
                  </a:cubicBezTo>
                  <a:cubicBezTo>
                    <a:pt x="89615" y="57829"/>
                    <a:pt x="87171" y="50498"/>
                    <a:pt x="83912" y="43983"/>
                  </a:cubicBezTo>
                  <a:lnTo>
                    <a:pt x="76580" y="48055"/>
                  </a:lnTo>
                  <a:cubicBezTo>
                    <a:pt x="79839" y="53756"/>
                    <a:pt x="81468" y="60272"/>
                    <a:pt x="81468" y="65974"/>
                  </a:cubicBezTo>
                  <a:cubicBezTo>
                    <a:pt x="81468" y="74933"/>
                    <a:pt x="78209" y="83078"/>
                    <a:pt x="73321" y="88780"/>
                  </a:cubicBezTo>
                  <a:lnTo>
                    <a:pt x="73321" y="41539"/>
                  </a:lnTo>
                  <a:lnTo>
                    <a:pt x="97761" y="14661"/>
                  </a:lnTo>
                  <a:lnTo>
                    <a:pt x="97761" y="24435"/>
                  </a:lnTo>
                  <a:lnTo>
                    <a:pt x="105908" y="24435"/>
                  </a:lnTo>
                  <a:lnTo>
                    <a:pt x="105908" y="0"/>
                  </a:lnTo>
                  <a:lnTo>
                    <a:pt x="81468" y="0"/>
                  </a:lnTo>
                  <a:lnTo>
                    <a:pt x="81468" y="8959"/>
                  </a:lnTo>
                  <a:close/>
                  <a:moveTo>
                    <a:pt x="16294" y="89594"/>
                  </a:moveTo>
                  <a:cubicBezTo>
                    <a:pt x="13035" y="85521"/>
                    <a:pt x="10591" y="80635"/>
                    <a:pt x="8962" y="74933"/>
                  </a:cubicBezTo>
                  <a:lnTo>
                    <a:pt x="16294" y="67603"/>
                  </a:lnTo>
                  <a:lnTo>
                    <a:pt x="16294" y="89594"/>
                  </a:lnTo>
                  <a:close/>
                  <a:moveTo>
                    <a:pt x="32587" y="100997"/>
                  </a:moveTo>
                  <a:cubicBezTo>
                    <a:pt x="29329" y="100182"/>
                    <a:pt x="26885" y="98553"/>
                    <a:pt x="24440" y="96924"/>
                  </a:cubicBezTo>
                  <a:lnTo>
                    <a:pt x="24440" y="59458"/>
                  </a:lnTo>
                  <a:lnTo>
                    <a:pt x="32587" y="51313"/>
                  </a:lnTo>
                  <a:lnTo>
                    <a:pt x="32587" y="100997"/>
                  </a:lnTo>
                  <a:close/>
                  <a:moveTo>
                    <a:pt x="48881" y="102626"/>
                  </a:moveTo>
                  <a:cubicBezTo>
                    <a:pt x="47252" y="102626"/>
                    <a:pt x="46437" y="102626"/>
                    <a:pt x="44807" y="102626"/>
                  </a:cubicBezTo>
                  <a:cubicBezTo>
                    <a:pt x="43178" y="102626"/>
                    <a:pt x="42363" y="102626"/>
                    <a:pt x="40734" y="102626"/>
                  </a:cubicBezTo>
                  <a:lnTo>
                    <a:pt x="40734" y="51313"/>
                  </a:lnTo>
                  <a:lnTo>
                    <a:pt x="48881" y="59458"/>
                  </a:lnTo>
                  <a:lnTo>
                    <a:pt x="48881" y="102626"/>
                  </a:lnTo>
                  <a:close/>
                  <a:moveTo>
                    <a:pt x="65174" y="96924"/>
                  </a:moveTo>
                  <a:cubicBezTo>
                    <a:pt x="62730" y="98553"/>
                    <a:pt x="60286" y="100182"/>
                    <a:pt x="57027" y="100997"/>
                  </a:cubicBezTo>
                  <a:lnTo>
                    <a:pt x="57027" y="59458"/>
                  </a:lnTo>
                  <a:lnTo>
                    <a:pt x="65174" y="50498"/>
                  </a:lnTo>
                  <a:lnTo>
                    <a:pt x="65174" y="96924"/>
                  </a:lnTo>
                  <a:close/>
                </a:path>
              </a:pathLst>
            </a:custGeom>
            <a:grpFill/>
            <a:ln w="8132" cap="flat">
              <a:noFill/>
              <a:prstDash val="solid"/>
              <a:miter/>
            </a:ln>
          </p:spPr>
          <p:txBody>
            <a:bodyPr rtlCol="0" anchor="ctr"/>
            <a:lstStyle/>
            <a:p>
              <a:endParaRPr lang="en-US"/>
            </a:p>
          </p:txBody>
        </p:sp>
      </p:grpSp>
    </p:spTree>
    <p:extLst>
      <p:ext uri="{BB962C8B-B14F-4D97-AF65-F5344CB8AC3E}">
        <p14:creationId xmlns:p14="http://schemas.microsoft.com/office/powerpoint/2010/main" val="3566767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holding rock and tube">
            <a:extLst>
              <a:ext uri="{FF2B5EF4-FFF2-40B4-BE49-F238E27FC236}">
                <a16:creationId xmlns:a16="http://schemas.microsoft.com/office/drawing/2014/main" id="{099CBF09-2F97-5910-9046-051A55993F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4239"/>
          <a:stretch/>
        </p:blipFill>
        <p:spPr>
          <a:xfrm>
            <a:off x="8096248" y="2134185"/>
            <a:ext cx="3896784" cy="4038015"/>
          </a:xfrm>
          <a:prstGeom prst="rect">
            <a:avLst/>
          </a:prstGeom>
        </p:spPr>
      </p:pic>
      <p:sp>
        <p:nvSpPr>
          <p:cNvPr id="2" name="Text Placeholder 1">
            <a:extLst>
              <a:ext uri="{FF2B5EF4-FFF2-40B4-BE49-F238E27FC236}">
                <a16:creationId xmlns:a16="http://schemas.microsoft.com/office/drawing/2014/main" id="{DE545296-9787-6D75-65EE-5C383CA3DDBE}"/>
              </a:ext>
            </a:extLst>
          </p:cNvPr>
          <p:cNvSpPr>
            <a:spLocks noGrp="1"/>
          </p:cNvSpPr>
          <p:nvPr>
            <p:ph type="body" sz="quarter" idx="16"/>
          </p:nvPr>
        </p:nvSpPr>
        <p:spPr>
          <a:xfrm>
            <a:off x="336999" y="1991142"/>
            <a:ext cx="8849335" cy="4038015"/>
          </a:xfrm>
        </p:spPr>
        <p:txBody>
          <a:bodyPr/>
          <a:lstStyle/>
          <a:p>
            <a:pPr algn="l"/>
            <a:r>
              <a:rPr lang="en-US" dirty="0">
                <a:highlight>
                  <a:srgbClr val="E3E2DB"/>
                </a:highlight>
              </a:rPr>
              <a:t>Big data applications in agriculture are a combination of technology and analytics. It entails the collection, compilation, and timely processing of new data to </a:t>
            </a:r>
            <a:r>
              <a:rPr lang="en-US" b="1" dirty="0">
                <a:highlight>
                  <a:srgbClr val="E3E2DB"/>
                </a:highlight>
              </a:rPr>
              <a:t>help scientists and farmers make better and more informed decisions</a:t>
            </a:r>
            <a:r>
              <a:rPr lang="en-US" dirty="0">
                <a:highlight>
                  <a:srgbClr val="E3E2DB"/>
                </a:highlight>
              </a:rPr>
              <a:t>. Farming processes are increasingly becoming data-enabled and data-driven, thanks to smart machines and sensors that generate vast amounts of farm data.</a:t>
            </a:r>
          </a:p>
          <a:p>
            <a:pPr algn="l"/>
            <a:r>
              <a:rPr lang="en-US" dirty="0">
                <a:highlight>
                  <a:srgbClr val="E3E2DB"/>
                </a:highlight>
              </a:rPr>
              <a:t>Traditional tools are being replaced by sensor-equipped machines that can collect data from their environments to control their </a:t>
            </a:r>
            <a:r>
              <a:rPr lang="en-US" dirty="0" err="1">
                <a:highlight>
                  <a:srgbClr val="E3E2DB"/>
                </a:highlight>
              </a:rPr>
              <a:t>behaviour</a:t>
            </a:r>
            <a:r>
              <a:rPr lang="en-US" dirty="0">
                <a:highlight>
                  <a:srgbClr val="E3E2DB"/>
                </a:highlight>
              </a:rPr>
              <a:t> – such as thermostats for temperature regulation or algorithms for implementing crop protection strategies. Technology, combined with external big data sources like weather data, market data, or standards with other farms, is contributing to the rapid development of smart farming. </a:t>
            </a:r>
            <a:endParaRPr lang="en-IE" dirty="0">
              <a:highlight>
                <a:srgbClr val="E3E2DB"/>
              </a:highlight>
            </a:endParaRPr>
          </a:p>
        </p:txBody>
      </p:sp>
      <p:sp>
        <p:nvSpPr>
          <p:cNvPr id="3" name="Text Placeholder 2">
            <a:extLst>
              <a:ext uri="{FF2B5EF4-FFF2-40B4-BE49-F238E27FC236}">
                <a16:creationId xmlns:a16="http://schemas.microsoft.com/office/drawing/2014/main" id="{2F701CE5-448F-D162-BFC0-C580EE79A995}"/>
              </a:ext>
            </a:extLst>
          </p:cNvPr>
          <p:cNvSpPr>
            <a:spLocks noGrp="1"/>
          </p:cNvSpPr>
          <p:nvPr>
            <p:ph type="body" sz="quarter" idx="18"/>
          </p:nvPr>
        </p:nvSpPr>
        <p:spPr>
          <a:xfrm>
            <a:off x="435635" y="549521"/>
            <a:ext cx="11097969" cy="1210837"/>
          </a:xfrm>
        </p:spPr>
        <p:txBody>
          <a:bodyPr/>
          <a:lstStyle/>
          <a:p>
            <a:r>
              <a:rPr lang="en-IE" dirty="0"/>
              <a:t>Big data in agriculture…</a:t>
            </a:r>
          </a:p>
        </p:txBody>
      </p:sp>
    </p:spTree>
    <p:extLst>
      <p:ext uri="{BB962C8B-B14F-4D97-AF65-F5344CB8AC3E}">
        <p14:creationId xmlns:p14="http://schemas.microsoft.com/office/powerpoint/2010/main" val="1038128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Rows of different lettuce varieties">
            <a:extLst>
              <a:ext uri="{FF2B5EF4-FFF2-40B4-BE49-F238E27FC236}">
                <a16:creationId xmlns:a16="http://schemas.microsoft.com/office/drawing/2014/main" id="{149A1214-B497-8FD9-30FB-400C60739A64}"/>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Lst>
          </a:blip>
          <a:srcRect l="16251" r="31114"/>
          <a:stretch/>
        </p:blipFill>
        <p:spPr>
          <a:xfrm>
            <a:off x="7340026" y="0"/>
            <a:ext cx="4851974" cy="6858000"/>
          </a:xfrm>
        </p:spPr>
      </p:pic>
      <p:sp>
        <p:nvSpPr>
          <p:cNvPr id="3" name="Text Placeholder 2">
            <a:extLst>
              <a:ext uri="{FF2B5EF4-FFF2-40B4-BE49-F238E27FC236}">
                <a16:creationId xmlns:a16="http://schemas.microsoft.com/office/drawing/2014/main" id="{91FAC75B-AA09-F1A2-1CB2-1E2B0E9983FC}"/>
              </a:ext>
            </a:extLst>
          </p:cNvPr>
          <p:cNvSpPr>
            <a:spLocks noGrp="1"/>
          </p:cNvSpPr>
          <p:nvPr>
            <p:ph type="body" sz="quarter" idx="16"/>
          </p:nvPr>
        </p:nvSpPr>
        <p:spPr>
          <a:xfrm>
            <a:off x="172745" y="2090202"/>
            <a:ext cx="6482545" cy="4038015"/>
          </a:xfrm>
        </p:spPr>
        <p:txBody>
          <a:bodyPr/>
          <a:lstStyle/>
          <a:p>
            <a:r>
              <a:rPr lang="en-US" dirty="0"/>
              <a:t> Big Data applications in agriculture are gaining momentum as technologies like: </a:t>
            </a:r>
          </a:p>
          <a:p>
            <a:pPr marL="800100" lvl="1" indent="-342900" algn="l">
              <a:buFont typeface="Arial" panose="020B0604020202020204" pitchFamily="34" charset="0"/>
              <a:buChar char="•"/>
            </a:pPr>
            <a:r>
              <a:rPr lang="en-US" dirty="0"/>
              <a:t>livestock monitoring gadgets, </a:t>
            </a:r>
          </a:p>
          <a:p>
            <a:pPr marL="800100" lvl="1" indent="-342900" algn="l">
              <a:buFont typeface="Arial" panose="020B0604020202020204" pitchFamily="34" charset="0"/>
              <a:buChar char="•"/>
            </a:pPr>
            <a:r>
              <a:rPr lang="en-US" dirty="0"/>
              <a:t>drones, and </a:t>
            </a:r>
          </a:p>
          <a:p>
            <a:pPr marL="800100" lvl="1" indent="-342900" algn="l">
              <a:buFont typeface="Arial" panose="020B0604020202020204" pitchFamily="34" charset="0"/>
              <a:buChar char="•"/>
            </a:pPr>
            <a:r>
              <a:rPr lang="en-US" dirty="0"/>
              <a:t>soil sensors </a:t>
            </a:r>
          </a:p>
          <a:p>
            <a:r>
              <a:rPr lang="en-US" dirty="0"/>
              <a:t>are generating large volumes of data to support data-driven farming. The ultimate goal is to help farmers, agriculturists, and scientists adopt beneficial farming practices. </a:t>
            </a:r>
            <a:endParaRPr lang="en-IE" dirty="0"/>
          </a:p>
        </p:txBody>
      </p:sp>
      <p:sp>
        <p:nvSpPr>
          <p:cNvPr id="4" name="Text Placeholder 3">
            <a:extLst>
              <a:ext uri="{FF2B5EF4-FFF2-40B4-BE49-F238E27FC236}">
                <a16:creationId xmlns:a16="http://schemas.microsoft.com/office/drawing/2014/main" id="{8DA19033-F7BF-C5A3-97EE-0833BE352277}"/>
              </a:ext>
            </a:extLst>
          </p:cNvPr>
          <p:cNvSpPr>
            <a:spLocks noGrp="1"/>
          </p:cNvSpPr>
          <p:nvPr>
            <p:ph type="body" sz="quarter" idx="18"/>
          </p:nvPr>
        </p:nvSpPr>
        <p:spPr/>
        <p:txBody>
          <a:bodyPr anchor="ctr"/>
          <a:lstStyle/>
          <a:p>
            <a:r>
              <a:rPr lang="en-IE" dirty="0"/>
              <a:t>Big Data in Agriculture…</a:t>
            </a:r>
          </a:p>
        </p:txBody>
      </p:sp>
    </p:spTree>
    <p:extLst>
      <p:ext uri="{BB962C8B-B14F-4D97-AF65-F5344CB8AC3E}">
        <p14:creationId xmlns:p14="http://schemas.microsoft.com/office/powerpoint/2010/main" val="11215893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61BD4F-6D1A-D79C-2480-B6F78200FC91}"/>
              </a:ext>
            </a:extLst>
          </p:cNvPr>
          <p:cNvSpPr>
            <a:spLocks noGrp="1"/>
          </p:cNvSpPr>
          <p:nvPr>
            <p:ph type="body" sz="quarter" idx="18"/>
          </p:nvPr>
        </p:nvSpPr>
        <p:spPr>
          <a:xfrm>
            <a:off x="193065" y="538091"/>
            <a:ext cx="11097969" cy="1210837"/>
          </a:xfrm>
        </p:spPr>
        <p:txBody>
          <a:bodyPr/>
          <a:lstStyle/>
          <a:p>
            <a:pPr algn="l"/>
            <a:r>
              <a:rPr lang="en-US" dirty="0"/>
              <a:t>The Role of Big Data in agriculture </a:t>
            </a:r>
            <a:endParaRPr lang="en-IE" dirty="0"/>
          </a:p>
        </p:txBody>
      </p:sp>
      <p:pic>
        <p:nvPicPr>
          <p:cNvPr id="5" name="Picture 4" descr="Farmer watering crops in urban garden">
            <a:extLst>
              <a:ext uri="{FF2B5EF4-FFF2-40B4-BE49-F238E27FC236}">
                <a16:creationId xmlns:a16="http://schemas.microsoft.com/office/drawing/2014/main" id="{3D63C089-045E-FBD3-C6B7-23FD39C3A6E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8766" t="4513"/>
          <a:stretch/>
        </p:blipFill>
        <p:spPr>
          <a:xfrm>
            <a:off x="84667" y="2023294"/>
            <a:ext cx="5011932" cy="4412848"/>
          </a:xfrm>
          <a:prstGeom prst="rect">
            <a:avLst/>
          </a:prstGeom>
        </p:spPr>
      </p:pic>
      <p:sp>
        <p:nvSpPr>
          <p:cNvPr id="2" name="Text Placeholder 1">
            <a:extLst>
              <a:ext uri="{FF2B5EF4-FFF2-40B4-BE49-F238E27FC236}">
                <a16:creationId xmlns:a16="http://schemas.microsoft.com/office/drawing/2014/main" id="{02FCFC8E-D30D-65B5-56D4-92DA5799C21C}"/>
              </a:ext>
            </a:extLst>
          </p:cNvPr>
          <p:cNvSpPr>
            <a:spLocks noGrp="1"/>
          </p:cNvSpPr>
          <p:nvPr>
            <p:ph type="body" sz="quarter" idx="16"/>
          </p:nvPr>
        </p:nvSpPr>
        <p:spPr>
          <a:xfrm>
            <a:off x="3276600" y="1957276"/>
            <a:ext cx="8687842" cy="4495799"/>
          </a:xfrm>
          <a:noFill/>
        </p:spPr>
        <p:txBody>
          <a:bodyPr/>
          <a:lstStyle/>
          <a:p>
            <a:pPr algn="r"/>
            <a:r>
              <a:rPr lang="en-US" b="1" dirty="0">
                <a:highlight>
                  <a:srgbClr val="E3E2DB"/>
                </a:highlight>
              </a:rPr>
              <a:t>Sustainability, global food security, safety, and improved efficiency </a:t>
            </a:r>
            <a:r>
              <a:rPr lang="en-US" dirty="0">
                <a:highlight>
                  <a:srgbClr val="E3E2DB"/>
                </a:highlight>
              </a:rPr>
              <a:t>are some of the critical issues that are being addressed by big data applications in agriculture. Undoubtedly, these global issues have extended the scope of big data beyond farming and now cover the entire food supply chain. With the development of the </a:t>
            </a:r>
            <a:r>
              <a:rPr lang="en-US" b="1" dirty="0">
                <a:highlight>
                  <a:srgbClr val="E3E2DB"/>
                </a:highlight>
              </a:rPr>
              <a:t>Internet of Things</a:t>
            </a:r>
            <a:r>
              <a:rPr lang="en-US" dirty="0">
                <a:highlight>
                  <a:srgbClr val="E3E2DB"/>
                </a:highlight>
              </a:rPr>
              <a:t>, various components of agriculture and the supply chain are wirelessly connected, generating data that is accessible in real-time.</a:t>
            </a:r>
          </a:p>
          <a:p>
            <a:pPr algn="r"/>
            <a:r>
              <a:rPr lang="en-US" dirty="0">
                <a:highlight>
                  <a:srgbClr val="E3E2DB"/>
                </a:highlight>
              </a:rPr>
              <a:t>Primary sources of data include operations, transactions, and images and videos captured by sensors and robots. However, extracting the full potential of this data repertoire lies in efficient analytics. The development of applications related to risk management, sensor deployment, predictive modeling, and benchmarking, has been possible due to big data. </a:t>
            </a:r>
            <a:endParaRPr lang="en-IE" dirty="0">
              <a:highlight>
                <a:srgbClr val="E3E2DB"/>
              </a:highlight>
            </a:endParaRPr>
          </a:p>
        </p:txBody>
      </p:sp>
      <p:sp>
        <p:nvSpPr>
          <p:cNvPr id="6" name="Speech Bubble: Rectangle with Corners Rounded 5">
            <a:extLst>
              <a:ext uri="{FF2B5EF4-FFF2-40B4-BE49-F238E27FC236}">
                <a16:creationId xmlns:a16="http://schemas.microsoft.com/office/drawing/2014/main" id="{F245630E-8D15-DBA0-DB6E-9D380D81388C}"/>
              </a:ext>
            </a:extLst>
          </p:cNvPr>
          <p:cNvSpPr/>
          <p:nvPr/>
        </p:nvSpPr>
        <p:spPr>
          <a:xfrm>
            <a:off x="7620520" y="131907"/>
            <a:ext cx="4343921" cy="1551003"/>
          </a:xfrm>
          <a:prstGeom prst="wedgeRoundRectCallout">
            <a:avLst>
              <a:gd name="adj1" fmla="val 30956"/>
              <a:gd name="adj2" fmla="val 71565"/>
              <a:gd name="adj3" fmla="val 16667"/>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a:t>
            </a:r>
            <a:r>
              <a:rPr lang="en-US" b="1" dirty="0"/>
              <a:t>'Internet of Things' </a:t>
            </a:r>
            <a:r>
              <a:rPr lang="en-US" dirty="0"/>
              <a:t>(IoT) refers to how a network of interconnected physical smart objects can communicate with each other and collect and exchange information and data over the internet.  </a:t>
            </a:r>
          </a:p>
        </p:txBody>
      </p:sp>
    </p:spTree>
    <p:extLst>
      <p:ext uri="{BB962C8B-B14F-4D97-AF65-F5344CB8AC3E}">
        <p14:creationId xmlns:p14="http://schemas.microsoft.com/office/powerpoint/2010/main" val="2107057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99FD08-7116-905D-CF58-B2853BA42BB1}"/>
              </a:ext>
            </a:extLst>
          </p:cNvPr>
          <p:cNvSpPr>
            <a:spLocks noGrp="1"/>
          </p:cNvSpPr>
          <p:nvPr>
            <p:ph type="body" sz="quarter" idx="16"/>
          </p:nvPr>
        </p:nvSpPr>
        <p:spPr>
          <a:xfrm>
            <a:off x="143933" y="1872609"/>
            <a:ext cx="11777134" cy="4038015"/>
          </a:xfrm>
        </p:spPr>
        <p:txBody>
          <a:bodyPr/>
          <a:lstStyle/>
          <a:p>
            <a:pPr marL="342900" indent="-342900" algn="l">
              <a:buFont typeface="Arial" panose="020B0604020202020204" pitchFamily="34" charset="0"/>
              <a:buChar char="•"/>
            </a:pPr>
            <a:r>
              <a:rPr lang="en-US" sz="2200" b="1" dirty="0"/>
              <a:t>Boosting productivity </a:t>
            </a:r>
            <a:r>
              <a:rPr lang="en-US" sz="2200" dirty="0"/>
              <a:t>– Data collected from GPS-equipped tractors, soil sensors, and other external sources has helped in better management of seeds, pesticides, and </a:t>
            </a:r>
            <a:r>
              <a:rPr lang="en-US" sz="2200" dirty="0" err="1"/>
              <a:t>fertilisers</a:t>
            </a:r>
            <a:r>
              <a:rPr lang="en-US" sz="2200" dirty="0"/>
              <a:t> while increasing productivity to feed the ever-increasing global population.</a:t>
            </a:r>
          </a:p>
          <a:p>
            <a:pPr marL="342900" indent="-342900" algn="l">
              <a:buFont typeface="Arial" panose="020B0604020202020204" pitchFamily="34" charset="0"/>
              <a:buChar char="•"/>
            </a:pPr>
            <a:r>
              <a:rPr lang="en-US" sz="2200" b="1" dirty="0"/>
              <a:t>Access to plant genome information </a:t>
            </a:r>
            <a:r>
              <a:rPr lang="en-US" sz="2200" dirty="0"/>
              <a:t>– has allowed the development of useful agronomic traits.</a:t>
            </a:r>
          </a:p>
          <a:p>
            <a:pPr marL="342900" indent="-342900" algn="l">
              <a:buFont typeface="Arial" panose="020B0604020202020204" pitchFamily="34" charset="0"/>
              <a:buChar char="•"/>
            </a:pPr>
            <a:r>
              <a:rPr lang="en-US" sz="2200" b="1" dirty="0"/>
              <a:t>Predicting yields </a:t>
            </a:r>
            <a:r>
              <a:rPr lang="en-US" sz="2200" dirty="0"/>
              <a:t>– Mathematical models and machine learning are used to collate and </a:t>
            </a:r>
            <a:r>
              <a:rPr lang="en-US" sz="2200" dirty="0" err="1"/>
              <a:t>analyse</a:t>
            </a:r>
            <a:r>
              <a:rPr lang="en-US" sz="2200" dirty="0"/>
              <a:t> data obtained from yield, chemicals, weather, and biomass index. </a:t>
            </a:r>
          </a:p>
          <a:p>
            <a:pPr marL="342900" indent="-342900" algn="l">
              <a:buFont typeface="Arial" panose="020B0604020202020204" pitchFamily="34" charset="0"/>
              <a:buChar char="•"/>
            </a:pPr>
            <a:r>
              <a:rPr lang="en-US" sz="2200" b="1" dirty="0"/>
              <a:t>Risk management </a:t>
            </a:r>
            <a:r>
              <a:rPr lang="en-US" sz="2200" dirty="0"/>
              <a:t>– Data-driven farming has mitigated crop failures arising due to changing weather patterns.</a:t>
            </a:r>
          </a:p>
          <a:p>
            <a:pPr marL="342900" indent="-342900" algn="l">
              <a:buFont typeface="Arial" panose="020B0604020202020204" pitchFamily="34" charset="0"/>
              <a:buChar char="•"/>
            </a:pPr>
            <a:r>
              <a:rPr lang="en-US" sz="2200" b="1" dirty="0"/>
              <a:t>Food safety </a:t>
            </a:r>
            <a:r>
              <a:rPr lang="en-US" sz="2200" dirty="0"/>
              <a:t>– Collection of data relating to temperature, humidity, and chemicals, lowers the risk of food spoilage by early detection of microbes and other contaminants.</a:t>
            </a:r>
          </a:p>
          <a:p>
            <a:pPr marL="342900" indent="-342900" algn="l">
              <a:buFont typeface="Arial" panose="020B0604020202020204" pitchFamily="34" charset="0"/>
              <a:buChar char="•"/>
            </a:pPr>
            <a:r>
              <a:rPr lang="en-US" sz="2200" b="1" dirty="0"/>
              <a:t>Savings</a:t>
            </a:r>
            <a:r>
              <a:rPr lang="en-US" sz="2200" dirty="0"/>
              <a:t> – AI and data analytics-driven farming generate significant savings for the agriculture industry.</a:t>
            </a:r>
            <a:endParaRPr lang="en-IE" sz="2200" dirty="0"/>
          </a:p>
        </p:txBody>
      </p:sp>
      <p:sp>
        <p:nvSpPr>
          <p:cNvPr id="3" name="Text Placeholder 2">
            <a:extLst>
              <a:ext uri="{FF2B5EF4-FFF2-40B4-BE49-F238E27FC236}">
                <a16:creationId xmlns:a16="http://schemas.microsoft.com/office/drawing/2014/main" id="{A2135F14-2DE3-06FA-1C63-75DF18EEA8EB}"/>
              </a:ext>
            </a:extLst>
          </p:cNvPr>
          <p:cNvSpPr>
            <a:spLocks noGrp="1"/>
          </p:cNvSpPr>
          <p:nvPr>
            <p:ph type="body" sz="quarter" idx="18"/>
          </p:nvPr>
        </p:nvSpPr>
        <p:spPr/>
        <p:txBody>
          <a:bodyPr/>
          <a:lstStyle/>
          <a:p>
            <a:r>
              <a:rPr lang="en-US" dirty="0"/>
              <a:t>How is big data analytics transforming agriculture? </a:t>
            </a:r>
            <a:endParaRPr lang="en-IE" dirty="0"/>
          </a:p>
        </p:txBody>
      </p:sp>
    </p:spTree>
    <p:extLst>
      <p:ext uri="{BB962C8B-B14F-4D97-AF65-F5344CB8AC3E}">
        <p14:creationId xmlns:p14="http://schemas.microsoft.com/office/powerpoint/2010/main" val="1766156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B4868C6-9BF0-D868-1CC2-930CB1A5A474}"/>
              </a:ext>
            </a:extLst>
          </p:cNvPr>
          <p:cNvSpPr>
            <a:spLocks noGrp="1"/>
          </p:cNvSpPr>
          <p:nvPr>
            <p:ph type="body" sz="quarter" idx="18"/>
          </p:nvPr>
        </p:nvSpPr>
        <p:spPr>
          <a:xfrm>
            <a:off x="447675" y="309563"/>
            <a:ext cx="5648325" cy="4567237"/>
          </a:xfrm>
        </p:spPr>
        <p:txBody>
          <a:bodyPr>
            <a:noAutofit/>
          </a:bodyPr>
          <a:lstStyle/>
          <a:p>
            <a:pPr algn="l">
              <a:lnSpc>
                <a:spcPct val="110000"/>
              </a:lnSpc>
            </a:pPr>
            <a:r>
              <a:rPr lang="en-US" sz="3200" b="1" dirty="0">
                <a:solidFill>
                  <a:srgbClr val="085156"/>
                </a:solidFill>
                <a:cs typeface="Calibri"/>
              </a:rPr>
              <a:t>Big Data in the Agri-Food Sector</a:t>
            </a:r>
          </a:p>
          <a:p>
            <a:pPr algn="l">
              <a:lnSpc>
                <a:spcPct val="110000"/>
              </a:lnSpc>
            </a:pPr>
            <a:r>
              <a:rPr lang="en-US" b="0" dirty="0">
                <a:solidFill>
                  <a:srgbClr val="60220F"/>
                </a:solidFill>
                <a:cs typeface="Calibri"/>
              </a:rPr>
              <a:t>Data is a resource in the Digital World. It is said data is the new gold!  Big data is information taken from all aspects of life and used to provide better systems and services and even more tailored communications. By engaging with Big Data, agricultural businesses stand to gain in some key areas.</a:t>
            </a:r>
          </a:p>
          <a:p>
            <a:pPr algn="l">
              <a:lnSpc>
                <a:spcPct val="110000"/>
              </a:lnSpc>
            </a:pPr>
            <a:r>
              <a:rPr lang="en-US" sz="3200" b="1" dirty="0">
                <a:solidFill>
                  <a:srgbClr val="085156"/>
                </a:solidFill>
                <a:cs typeface="Calibri"/>
              </a:rPr>
              <a:t> </a:t>
            </a:r>
            <a:endParaRPr lang="en-US" sz="3200" b="1" dirty="0">
              <a:solidFill>
                <a:srgbClr val="085156"/>
              </a:solidFill>
            </a:endParaRPr>
          </a:p>
          <a:p>
            <a:pPr algn="l">
              <a:lnSpc>
                <a:spcPct val="110000"/>
              </a:lnSpc>
            </a:pPr>
            <a:endParaRPr lang="en-IE" sz="2300" b="0" dirty="0">
              <a:solidFill>
                <a:srgbClr val="60220F"/>
              </a:solidFill>
            </a:endParaRPr>
          </a:p>
        </p:txBody>
      </p:sp>
      <p:pic>
        <p:nvPicPr>
          <p:cNvPr id="8" name="Picture Placeholder 7" descr="Brunch placed on a restaurant round table">
            <a:extLst>
              <a:ext uri="{FF2B5EF4-FFF2-40B4-BE49-F238E27FC236}">
                <a16:creationId xmlns:a16="http://schemas.microsoft.com/office/drawing/2014/main" id="{7BD89241-3A06-D83E-0CFD-4E66CBCD1BD6}"/>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23171" r="23171"/>
          <a:stretch>
            <a:fillRect/>
          </a:stretch>
        </p:blipFill>
        <p:spPr/>
      </p:pic>
    </p:spTree>
    <p:extLst>
      <p:ext uri="{BB962C8B-B14F-4D97-AF65-F5344CB8AC3E}">
        <p14:creationId xmlns:p14="http://schemas.microsoft.com/office/powerpoint/2010/main" val="2380739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0CC647-B042-5AA1-43DF-FE5C0FE296F3}"/>
              </a:ext>
            </a:extLst>
          </p:cNvPr>
          <p:cNvSpPr>
            <a:spLocks noGrp="1"/>
          </p:cNvSpPr>
          <p:nvPr>
            <p:ph type="body" sz="quarter" idx="16"/>
          </p:nvPr>
        </p:nvSpPr>
        <p:spPr>
          <a:xfrm>
            <a:off x="1637212" y="4378571"/>
            <a:ext cx="2438400" cy="1404186"/>
          </a:xfrm>
        </p:spPr>
        <p:txBody>
          <a:bodyPr/>
          <a:lstStyle/>
          <a:p>
            <a:pPr algn="ctr"/>
            <a:r>
              <a:rPr lang="en-US" dirty="0">
                <a:solidFill>
                  <a:srgbClr val="A23B23"/>
                </a:solidFill>
              </a:rPr>
              <a:t>Monitoring the Supply Chain</a:t>
            </a:r>
          </a:p>
          <a:p>
            <a:pPr algn="ctr"/>
            <a:r>
              <a:rPr lang="en-US" dirty="0">
                <a:solidFill>
                  <a:srgbClr val="A23B23"/>
                </a:solidFill>
              </a:rPr>
              <a:t>Improved Shelf-Life prediction </a:t>
            </a:r>
          </a:p>
          <a:p>
            <a:pPr algn="ctr"/>
            <a:endParaRPr lang="en-IE" dirty="0">
              <a:solidFill>
                <a:srgbClr val="A23B23"/>
              </a:solidFill>
            </a:endParaRPr>
          </a:p>
        </p:txBody>
      </p:sp>
      <p:sp>
        <p:nvSpPr>
          <p:cNvPr id="3" name="Text Placeholder 2">
            <a:extLst>
              <a:ext uri="{FF2B5EF4-FFF2-40B4-BE49-F238E27FC236}">
                <a16:creationId xmlns:a16="http://schemas.microsoft.com/office/drawing/2014/main" id="{5BCC2FA7-3E3F-B7CE-6B29-69B798ED2B1F}"/>
              </a:ext>
            </a:extLst>
          </p:cNvPr>
          <p:cNvSpPr>
            <a:spLocks noGrp="1"/>
          </p:cNvSpPr>
          <p:nvPr>
            <p:ph type="body" sz="quarter" idx="28"/>
          </p:nvPr>
        </p:nvSpPr>
        <p:spPr/>
        <p:txBody>
          <a:bodyPr/>
          <a:lstStyle/>
          <a:p>
            <a:r>
              <a:rPr lang="en-US" dirty="0"/>
              <a:t>Advantages of Big Data in the Agri-Food Sector</a:t>
            </a:r>
          </a:p>
          <a:p>
            <a:endParaRPr lang="en-IE" dirty="0"/>
          </a:p>
        </p:txBody>
      </p:sp>
      <p:sp>
        <p:nvSpPr>
          <p:cNvPr id="4" name="Text Placeholder 3">
            <a:extLst>
              <a:ext uri="{FF2B5EF4-FFF2-40B4-BE49-F238E27FC236}">
                <a16:creationId xmlns:a16="http://schemas.microsoft.com/office/drawing/2014/main" id="{A48F0721-BBB8-9368-5570-8A3F561C40F2}"/>
              </a:ext>
            </a:extLst>
          </p:cNvPr>
          <p:cNvSpPr>
            <a:spLocks noGrp="1"/>
          </p:cNvSpPr>
          <p:nvPr>
            <p:ph type="body" sz="quarter" idx="15"/>
          </p:nvPr>
        </p:nvSpPr>
        <p:spPr/>
        <p:txBody>
          <a:bodyPr/>
          <a:lstStyle/>
          <a:p>
            <a:r>
              <a:rPr lang="en-IE" dirty="0"/>
              <a:t>1</a:t>
            </a:r>
          </a:p>
        </p:txBody>
      </p:sp>
      <p:sp>
        <p:nvSpPr>
          <p:cNvPr id="5" name="Text Placeholder 4">
            <a:extLst>
              <a:ext uri="{FF2B5EF4-FFF2-40B4-BE49-F238E27FC236}">
                <a16:creationId xmlns:a16="http://schemas.microsoft.com/office/drawing/2014/main" id="{B367A546-F6F8-A1D7-2E9F-C5DB242E8A64}"/>
              </a:ext>
            </a:extLst>
          </p:cNvPr>
          <p:cNvSpPr>
            <a:spLocks noGrp="1"/>
          </p:cNvSpPr>
          <p:nvPr>
            <p:ph type="body" sz="quarter" idx="29"/>
          </p:nvPr>
        </p:nvSpPr>
        <p:spPr>
          <a:xfrm>
            <a:off x="4859383" y="4378571"/>
            <a:ext cx="2438400" cy="1404186"/>
          </a:xfrm>
        </p:spPr>
        <p:txBody>
          <a:bodyPr/>
          <a:lstStyle/>
          <a:p>
            <a:pPr algn="ctr"/>
            <a:r>
              <a:rPr lang="en-US" dirty="0">
                <a:solidFill>
                  <a:srgbClr val="6D6A3A"/>
                </a:solidFill>
              </a:rPr>
              <a:t>Big Data helps the food industry improve processes through better prediction and control</a:t>
            </a:r>
          </a:p>
          <a:p>
            <a:pPr algn="ctr"/>
            <a:endParaRPr lang="en-IE" dirty="0">
              <a:solidFill>
                <a:srgbClr val="6D6A3A"/>
              </a:solidFill>
            </a:endParaRPr>
          </a:p>
        </p:txBody>
      </p:sp>
      <p:sp>
        <p:nvSpPr>
          <p:cNvPr id="6" name="Text Placeholder 5">
            <a:extLst>
              <a:ext uri="{FF2B5EF4-FFF2-40B4-BE49-F238E27FC236}">
                <a16:creationId xmlns:a16="http://schemas.microsoft.com/office/drawing/2014/main" id="{37942E25-8F07-6EF4-8151-8237FFEB30CD}"/>
              </a:ext>
            </a:extLst>
          </p:cNvPr>
          <p:cNvSpPr>
            <a:spLocks noGrp="1"/>
          </p:cNvSpPr>
          <p:nvPr>
            <p:ph type="body" sz="quarter" idx="30"/>
          </p:nvPr>
        </p:nvSpPr>
        <p:spPr/>
        <p:txBody>
          <a:bodyPr/>
          <a:lstStyle/>
          <a:p>
            <a:r>
              <a:rPr lang="en-IE" dirty="0"/>
              <a:t>2</a:t>
            </a:r>
          </a:p>
        </p:txBody>
      </p:sp>
      <p:sp>
        <p:nvSpPr>
          <p:cNvPr id="7" name="Text Placeholder 6">
            <a:extLst>
              <a:ext uri="{FF2B5EF4-FFF2-40B4-BE49-F238E27FC236}">
                <a16:creationId xmlns:a16="http://schemas.microsoft.com/office/drawing/2014/main" id="{F8D7D44E-26C6-8520-399F-B657D3A52A6E}"/>
              </a:ext>
            </a:extLst>
          </p:cNvPr>
          <p:cNvSpPr>
            <a:spLocks noGrp="1"/>
          </p:cNvSpPr>
          <p:nvPr>
            <p:ph type="body" sz="quarter" idx="31"/>
          </p:nvPr>
        </p:nvSpPr>
        <p:spPr>
          <a:xfrm>
            <a:off x="8081554" y="4378571"/>
            <a:ext cx="2438399" cy="1404186"/>
          </a:xfrm>
        </p:spPr>
        <p:txBody>
          <a:bodyPr/>
          <a:lstStyle/>
          <a:p>
            <a:pPr algn="ctr"/>
            <a:r>
              <a:rPr lang="en-US" dirty="0">
                <a:solidFill>
                  <a:srgbClr val="404F2F"/>
                </a:solidFill>
              </a:rPr>
              <a:t>Improved market fit through predictive analytics</a:t>
            </a:r>
          </a:p>
          <a:p>
            <a:pPr algn="ctr"/>
            <a:endParaRPr lang="en-IE" dirty="0">
              <a:solidFill>
                <a:srgbClr val="404F2F"/>
              </a:solidFill>
            </a:endParaRPr>
          </a:p>
        </p:txBody>
      </p:sp>
      <p:sp>
        <p:nvSpPr>
          <p:cNvPr id="8" name="Text Placeholder 7">
            <a:extLst>
              <a:ext uri="{FF2B5EF4-FFF2-40B4-BE49-F238E27FC236}">
                <a16:creationId xmlns:a16="http://schemas.microsoft.com/office/drawing/2014/main" id="{E801E4FF-C8AE-8265-D059-1B842558E41C}"/>
              </a:ext>
            </a:extLst>
          </p:cNvPr>
          <p:cNvSpPr>
            <a:spLocks noGrp="1"/>
          </p:cNvSpPr>
          <p:nvPr>
            <p:ph type="body" sz="quarter" idx="32"/>
          </p:nvPr>
        </p:nvSpPr>
        <p:spPr/>
        <p:txBody>
          <a:bodyPr/>
          <a:lstStyle/>
          <a:p>
            <a:r>
              <a:rPr lang="en-IE" dirty="0"/>
              <a:t>3</a:t>
            </a:r>
          </a:p>
        </p:txBody>
      </p:sp>
      <p:sp>
        <p:nvSpPr>
          <p:cNvPr id="10" name="TextBox 9">
            <a:extLst>
              <a:ext uri="{FF2B5EF4-FFF2-40B4-BE49-F238E27FC236}">
                <a16:creationId xmlns:a16="http://schemas.microsoft.com/office/drawing/2014/main" id="{F7C2A4B2-643E-2BEA-A5F1-47944BBE546A}"/>
              </a:ext>
            </a:extLst>
          </p:cNvPr>
          <p:cNvSpPr txBox="1"/>
          <p:nvPr/>
        </p:nvSpPr>
        <p:spPr>
          <a:xfrm>
            <a:off x="1811383" y="3825065"/>
            <a:ext cx="1968137" cy="400110"/>
          </a:xfrm>
          <a:prstGeom prst="rect">
            <a:avLst/>
          </a:prstGeom>
          <a:noFill/>
        </p:spPr>
        <p:txBody>
          <a:bodyPr wrap="square">
            <a:spAutoFit/>
          </a:bodyPr>
          <a:lstStyle/>
          <a:p>
            <a:pPr algn="ctr"/>
            <a:r>
              <a:rPr lang="en-US" sz="2000" b="1" dirty="0">
                <a:solidFill>
                  <a:srgbClr val="A23B23"/>
                </a:solidFill>
                <a:cs typeface="Calibri"/>
              </a:rPr>
              <a:t>Quality Control </a:t>
            </a:r>
            <a:endParaRPr lang="en-IE" sz="2000" dirty="0">
              <a:solidFill>
                <a:srgbClr val="A23B23"/>
              </a:solidFill>
            </a:endParaRPr>
          </a:p>
        </p:txBody>
      </p:sp>
      <p:sp>
        <p:nvSpPr>
          <p:cNvPr id="11" name="TextBox 10">
            <a:extLst>
              <a:ext uri="{FF2B5EF4-FFF2-40B4-BE49-F238E27FC236}">
                <a16:creationId xmlns:a16="http://schemas.microsoft.com/office/drawing/2014/main" id="{6D2D0353-A3C2-5437-74CF-371F26C2C1DF}"/>
              </a:ext>
            </a:extLst>
          </p:cNvPr>
          <p:cNvSpPr txBox="1"/>
          <p:nvPr/>
        </p:nvSpPr>
        <p:spPr>
          <a:xfrm>
            <a:off x="8135295" y="3825065"/>
            <a:ext cx="2319456" cy="400110"/>
          </a:xfrm>
          <a:prstGeom prst="rect">
            <a:avLst/>
          </a:prstGeom>
          <a:noFill/>
        </p:spPr>
        <p:txBody>
          <a:bodyPr wrap="square">
            <a:spAutoFit/>
          </a:bodyPr>
          <a:lstStyle/>
          <a:p>
            <a:pPr algn="ctr"/>
            <a:r>
              <a:rPr lang="en-US" sz="2000" b="1" dirty="0">
                <a:solidFill>
                  <a:srgbClr val="404F2F"/>
                </a:solidFill>
                <a:cs typeface="Calibri"/>
              </a:rPr>
              <a:t>Improved Insights </a:t>
            </a:r>
            <a:endParaRPr lang="en-IE" sz="2000" dirty="0">
              <a:solidFill>
                <a:srgbClr val="404F2F"/>
              </a:solidFill>
            </a:endParaRPr>
          </a:p>
        </p:txBody>
      </p:sp>
      <p:sp>
        <p:nvSpPr>
          <p:cNvPr id="12" name="TextBox 11">
            <a:extLst>
              <a:ext uri="{FF2B5EF4-FFF2-40B4-BE49-F238E27FC236}">
                <a16:creationId xmlns:a16="http://schemas.microsoft.com/office/drawing/2014/main" id="{01F3CF39-8518-1A1C-62B9-741CAE1DE6D2}"/>
              </a:ext>
            </a:extLst>
          </p:cNvPr>
          <p:cNvSpPr txBox="1"/>
          <p:nvPr/>
        </p:nvSpPr>
        <p:spPr>
          <a:xfrm>
            <a:off x="4876800" y="3825065"/>
            <a:ext cx="2438399" cy="400110"/>
          </a:xfrm>
          <a:prstGeom prst="rect">
            <a:avLst/>
          </a:prstGeom>
          <a:noFill/>
        </p:spPr>
        <p:txBody>
          <a:bodyPr wrap="square">
            <a:spAutoFit/>
          </a:bodyPr>
          <a:lstStyle/>
          <a:p>
            <a:pPr algn="ctr"/>
            <a:r>
              <a:rPr lang="en-US" sz="2000" b="1" dirty="0">
                <a:solidFill>
                  <a:srgbClr val="6D6A3A"/>
                </a:solidFill>
                <a:cs typeface="Calibri"/>
              </a:rPr>
              <a:t>Enhanced Efficiency </a:t>
            </a:r>
            <a:endParaRPr lang="en-IE" sz="2000" dirty="0">
              <a:solidFill>
                <a:srgbClr val="6D6A3A"/>
              </a:solidFill>
            </a:endParaRPr>
          </a:p>
        </p:txBody>
      </p:sp>
    </p:spTree>
    <p:extLst>
      <p:ext uri="{BB962C8B-B14F-4D97-AF65-F5344CB8AC3E}">
        <p14:creationId xmlns:p14="http://schemas.microsoft.com/office/powerpoint/2010/main" val="2504938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Hand placing stars">
            <a:extLst>
              <a:ext uri="{FF2B5EF4-FFF2-40B4-BE49-F238E27FC236}">
                <a16:creationId xmlns:a16="http://schemas.microsoft.com/office/drawing/2014/main" id="{8ED2B393-D4EF-6C99-C418-7FE86331E0D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23145" r="23145"/>
          <a:stretch>
            <a:fillRect/>
          </a:stretch>
        </p:blipFill>
        <p:spPr/>
      </p:pic>
      <p:sp>
        <p:nvSpPr>
          <p:cNvPr id="3" name="Text Placeholder 2">
            <a:extLst>
              <a:ext uri="{FF2B5EF4-FFF2-40B4-BE49-F238E27FC236}">
                <a16:creationId xmlns:a16="http://schemas.microsoft.com/office/drawing/2014/main" id="{D834AE55-50BF-1FE2-FA43-96E25B8E2790}"/>
              </a:ext>
            </a:extLst>
          </p:cNvPr>
          <p:cNvSpPr>
            <a:spLocks noGrp="1"/>
          </p:cNvSpPr>
          <p:nvPr>
            <p:ph type="body" sz="quarter" idx="18"/>
          </p:nvPr>
        </p:nvSpPr>
        <p:spPr>
          <a:xfrm>
            <a:off x="447066" y="284091"/>
            <a:ext cx="5814876" cy="4660442"/>
          </a:xfrm>
        </p:spPr>
        <p:txBody>
          <a:bodyPr>
            <a:normAutofit fontScale="92500"/>
          </a:bodyPr>
          <a:lstStyle/>
          <a:p>
            <a:pPr marL="457200" indent="-457200">
              <a:buAutoNum type="arabicPeriod"/>
            </a:pPr>
            <a:r>
              <a:rPr lang="en-IE" sz="3900" dirty="0"/>
              <a:t>Quality Control</a:t>
            </a:r>
          </a:p>
          <a:p>
            <a:r>
              <a:rPr lang="en-US" b="0" dirty="0">
                <a:solidFill>
                  <a:srgbClr val="60220F"/>
                </a:solidFill>
              </a:rPr>
              <a:t>The use of Big Data and data analysis is hugely important in ensuring the quality of food reaching the end user.  </a:t>
            </a:r>
          </a:p>
          <a:p>
            <a:r>
              <a:rPr lang="en-US" b="0" dirty="0">
                <a:solidFill>
                  <a:srgbClr val="60220F"/>
                </a:solidFill>
              </a:rPr>
              <a:t>Smart technologies like Near Field Communication, Radio Frequency Identification, Quick Response codes, artificial intelligence and blockchain technology can be used to track products throughout the supply chain.</a:t>
            </a:r>
          </a:p>
          <a:p>
            <a:r>
              <a:rPr lang="en-US" b="0" dirty="0">
                <a:solidFill>
                  <a:srgbClr val="60220F"/>
                </a:solidFill>
              </a:rPr>
              <a:t>This ensures the authenticity of produce is met and consequently, the best produce reaches the retailers, food service supplier or consumers</a:t>
            </a:r>
          </a:p>
          <a:p>
            <a:pPr marL="457200" indent="-457200">
              <a:buAutoNum type="arabicPeriod"/>
            </a:pPr>
            <a:endParaRPr lang="en-IE" dirty="0"/>
          </a:p>
        </p:txBody>
      </p:sp>
    </p:spTree>
    <p:extLst>
      <p:ext uri="{BB962C8B-B14F-4D97-AF65-F5344CB8AC3E}">
        <p14:creationId xmlns:p14="http://schemas.microsoft.com/office/powerpoint/2010/main" val="3205879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hopping cart with boxes">
            <a:extLst>
              <a:ext uri="{FF2B5EF4-FFF2-40B4-BE49-F238E27FC236}">
                <a16:creationId xmlns:a16="http://schemas.microsoft.com/office/drawing/2014/main" id="{3667C9B4-1D23-A733-8B91-02A47865BAB4}"/>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Lst>
          </a:blip>
          <a:srcRect l="35371" t="1217" r="14447" b="-1217"/>
          <a:stretch/>
        </p:blipFill>
        <p:spPr>
          <a:xfrm>
            <a:off x="7340026" y="0"/>
            <a:ext cx="4851974" cy="6858000"/>
          </a:xfrm>
        </p:spPr>
      </p:pic>
      <p:sp>
        <p:nvSpPr>
          <p:cNvPr id="3" name="Text Placeholder 2">
            <a:extLst>
              <a:ext uri="{FF2B5EF4-FFF2-40B4-BE49-F238E27FC236}">
                <a16:creationId xmlns:a16="http://schemas.microsoft.com/office/drawing/2014/main" id="{15B0FC47-293D-E2CB-450D-90B220C96AA2}"/>
              </a:ext>
            </a:extLst>
          </p:cNvPr>
          <p:cNvSpPr>
            <a:spLocks noGrp="1"/>
          </p:cNvSpPr>
          <p:nvPr>
            <p:ph type="body" sz="quarter" idx="16"/>
          </p:nvPr>
        </p:nvSpPr>
        <p:spPr>
          <a:xfrm>
            <a:off x="330201" y="2067342"/>
            <a:ext cx="6599410" cy="4038015"/>
          </a:xfrm>
        </p:spPr>
        <p:txBody>
          <a:bodyPr/>
          <a:lstStyle/>
          <a:p>
            <a:r>
              <a:rPr lang="en-US" dirty="0"/>
              <a:t>An online marketplace is an e-commerce site that connects sellers with buyers. </a:t>
            </a:r>
          </a:p>
          <a:p>
            <a:r>
              <a:rPr lang="en-US" dirty="0"/>
              <a:t>It’s often known as an </a:t>
            </a:r>
            <a:r>
              <a:rPr lang="en-US" b="1" dirty="0"/>
              <a:t>electronic marketplace </a:t>
            </a:r>
            <a:r>
              <a:rPr lang="en-US" dirty="0"/>
              <a:t>and all transactions are managed by the website owner. </a:t>
            </a:r>
          </a:p>
          <a:p>
            <a:r>
              <a:rPr lang="en-US" dirty="0"/>
              <a:t>Companies and farm businesses can use online marketplaces to reach customers who want to purchase their products and services. </a:t>
            </a:r>
          </a:p>
          <a:p>
            <a:r>
              <a:rPr lang="en-US" dirty="0"/>
              <a:t>Examples of global online marketplaces include Amazon, eBay, and Etsy, but some food specific sites are following the format of online marketplaces with great success.</a:t>
            </a:r>
            <a:endParaRPr lang="en-IE" dirty="0"/>
          </a:p>
        </p:txBody>
      </p:sp>
      <p:sp>
        <p:nvSpPr>
          <p:cNvPr id="4" name="Text Placeholder 3">
            <a:extLst>
              <a:ext uri="{FF2B5EF4-FFF2-40B4-BE49-F238E27FC236}">
                <a16:creationId xmlns:a16="http://schemas.microsoft.com/office/drawing/2014/main" id="{3C4CB759-997E-AA86-1BDC-99939ABAF5BB}"/>
              </a:ext>
            </a:extLst>
          </p:cNvPr>
          <p:cNvSpPr>
            <a:spLocks noGrp="1"/>
          </p:cNvSpPr>
          <p:nvPr>
            <p:ph type="body" sz="quarter" idx="18"/>
          </p:nvPr>
        </p:nvSpPr>
        <p:spPr/>
        <p:txBody>
          <a:bodyPr/>
          <a:lstStyle/>
          <a:p>
            <a:r>
              <a:rPr lang="en-US" dirty="0"/>
              <a:t>What does an online marketplace do?</a:t>
            </a:r>
            <a:endParaRPr lang="en-IE" dirty="0"/>
          </a:p>
        </p:txBody>
      </p:sp>
    </p:spTree>
    <p:extLst>
      <p:ext uri="{BB962C8B-B14F-4D97-AF65-F5344CB8AC3E}">
        <p14:creationId xmlns:p14="http://schemas.microsoft.com/office/powerpoint/2010/main" val="1681370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3F0BA45-E331-6E76-F14A-29E37D28D8EC}"/>
              </a:ext>
            </a:extLst>
          </p:cNvPr>
          <p:cNvSpPr>
            <a:spLocks noGrp="1"/>
          </p:cNvSpPr>
          <p:nvPr>
            <p:ph type="pic" sz="quarter" idx="15"/>
          </p:nvPr>
        </p:nvSpPr>
        <p:spPr/>
      </p:sp>
      <p:sp>
        <p:nvSpPr>
          <p:cNvPr id="3" name="Text Placeholder 2">
            <a:extLst>
              <a:ext uri="{FF2B5EF4-FFF2-40B4-BE49-F238E27FC236}">
                <a16:creationId xmlns:a16="http://schemas.microsoft.com/office/drawing/2014/main" id="{A316A8E6-9BB0-C568-DAA5-42A97A686D6A}"/>
              </a:ext>
            </a:extLst>
          </p:cNvPr>
          <p:cNvSpPr>
            <a:spLocks noGrp="1"/>
          </p:cNvSpPr>
          <p:nvPr>
            <p:ph type="body" sz="quarter" idx="13"/>
          </p:nvPr>
        </p:nvSpPr>
        <p:spPr/>
        <p:txBody>
          <a:bodyPr/>
          <a:lstStyle/>
          <a:p>
            <a:r>
              <a:rPr lang="en-US" b="1" dirty="0"/>
              <a:t>Blockchain in the Food Sector Supply Chain </a:t>
            </a:r>
          </a:p>
          <a:p>
            <a:endParaRPr lang="en-IE" b="1" dirty="0"/>
          </a:p>
        </p:txBody>
      </p:sp>
      <p:sp>
        <p:nvSpPr>
          <p:cNvPr id="5" name="TextBox 4">
            <a:extLst>
              <a:ext uri="{FF2B5EF4-FFF2-40B4-BE49-F238E27FC236}">
                <a16:creationId xmlns:a16="http://schemas.microsoft.com/office/drawing/2014/main" id="{AE6ED2C1-214E-0260-5878-37825E8074DD}"/>
              </a:ext>
            </a:extLst>
          </p:cNvPr>
          <p:cNvSpPr txBox="1"/>
          <p:nvPr/>
        </p:nvSpPr>
        <p:spPr>
          <a:xfrm>
            <a:off x="5063067" y="1223694"/>
            <a:ext cx="2048933" cy="369332"/>
          </a:xfrm>
          <a:prstGeom prst="rect">
            <a:avLst/>
          </a:prstGeom>
          <a:noFill/>
        </p:spPr>
        <p:txBody>
          <a:bodyPr wrap="square">
            <a:spAutoFit/>
          </a:bodyPr>
          <a:lstStyle/>
          <a:p>
            <a:r>
              <a:rPr lang="en-US" b="1" dirty="0">
                <a:solidFill>
                  <a:srgbClr val="6D6A3A"/>
                </a:solidFill>
              </a:rPr>
              <a:t>The benefits…</a:t>
            </a:r>
          </a:p>
        </p:txBody>
      </p:sp>
      <p:sp>
        <p:nvSpPr>
          <p:cNvPr id="6" name="TextBox 5">
            <a:extLst>
              <a:ext uri="{FF2B5EF4-FFF2-40B4-BE49-F238E27FC236}">
                <a16:creationId xmlns:a16="http://schemas.microsoft.com/office/drawing/2014/main" id="{D5370C10-48F4-5F8A-44C8-FB604C12E6F9}"/>
              </a:ext>
            </a:extLst>
          </p:cNvPr>
          <p:cNvSpPr txBox="1"/>
          <p:nvPr/>
        </p:nvSpPr>
        <p:spPr>
          <a:xfrm>
            <a:off x="9386432" y="1808609"/>
            <a:ext cx="2700866"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solidFill>
                  <a:srgbClr val="60220F"/>
                </a:solidFill>
                <a:ea typeface="+mn-lt"/>
                <a:cs typeface="+mn-lt"/>
              </a:rPr>
              <a:t>In this video, Director of </a:t>
            </a:r>
            <a:r>
              <a:rPr lang="en-US" sz="2200" dirty="0">
                <a:solidFill>
                  <a:srgbClr val="60220F"/>
                </a:solidFill>
                <a:ea typeface="+mn-lt"/>
                <a:cs typeface="+mn-lt"/>
                <a:hlinkClick r:id="rId3">
                  <a:extLst>
                    <a:ext uri="{A12FA001-AC4F-418D-AE19-62706E023703}">
                      <ahyp:hlinkClr xmlns:ahyp="http://schemas.microsoft.com/office/drawing/2018/hyperlinkcolor" val="tx"/>
                    </a:ext>
                  </a:extLst>
                </a:hlinkClick>
              </a:rPr>
              <a:t>Smartbridge</a:t>
            </a:r>
            <a:r>
              <a:rPr lang="en-US" sz="2200" dirty="0">
                <a:solidFill>
                  <a:srgbClr val="60220F"/>
                </a:solidFill>
                <a:ea typeface="+mn-lt"/>
                <a:cs typeface="+mn-lt"/>
              </a:rPr>
              <a:t>, Matthew </a:t>
            </a:r>
            <a:r>
              <a:rPr lang="en-US" sz="2200" dirty="0" err="1">
                <a:solidFill>
                  <a:srgbClr val="60220F"/>
                </a:solidFill>
                <a:ea typeface="+mn-lt"/>
                <a:cs typeface="+mn-lt"/>
              </a:rPr>
              <a:t>DiBona</a:t>
            </a:r>
            <a:r>
              <a:rPr lang="en-US" sz="2200" dirty="0">
                <a:solidFill>
                  <a:srgbClr val="60220F"/>
                </a:solidFill>
                <a:ea typeface="+mn-lt"/>
                <a:cs typeface="+mn-lt"/>
              </a:rPr>
              <a:t> explains the breakdown of the food supply chain &amp; how the integration of blockchain in the food industry can transform the way humans consume.</a:t>
            </a:r>
            <a:endParaRPr lang="en-US" sz="2200" dirty="0">
              <a:solidFill>
                <a:srgbClr val="60220F"/>
              </a:solidFill>
              <a:cs typeface="Calibri"/>
            </a:endParaRPr>
          </a:p>
        </p:txBody>
      </p:sp>
      <p:sp>
        <p:nvSpPr>
          <p:cNvPr id="7" name="TextBox 6">
            <a:extLst>
              <a:ext uri="{FF2B5EF4-FFF2-40B4-BE49-F238E27FC236}">
                <a16:creationId xmlns:a16="http://schemas.microsoft.com/office/drawing/2014/main" id="{8F102D15-AE6A-BD07-7E9D-2ED07B3B049B}"/>
              </a:ext>
            </a:extLst>
          </p:cNvPr>
          <p:cNvSpPr txBox="1"/>
          <p:nvPr/>
        </p:nvSpPr>
        <p:spPr>
          <a:xfrm>
            <a:off x="554566" y="5962650"/>
            <a:ext cx="36957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hlinkClick r:id="rId4"/>
              </a:rPr>
              <a:t>Blockchain</a:t>
            </a:r>
            <a:r>
              <a:rPr lang="en-US" sz="1400" dirty="0">
                <a:ea typeface="+mn-lt"/>
                <a:cs typeface="+mn-lt"/>
                <a:hlinkClick r:id="rId4"/>
              </a:rPr>
              <a:t> in the Food Service Industry - Blockchain for Business Video Series - YouTube</a:t>
            </a:r>
            <a:r>
              <a:rPr lang="en-US" dirty="0"/>
              <a:t> </a:t>
            </a:r>
            <a:endParaRPr lang="en-US" dirty="0">
              <a:cs typeface="Calibri"/>
            </a:endParaRPr>
          </a:p>
        </p:txBody>
      </p:sp>
      <p:pic>
        <p:nvPicPr>
          <p:cNvPr id="8" name="Picture 5">
            <a:hlinkClick r:id="" action="ppaction://media"/>
            <a:extLst>
              <a:ext uri="{FF2B5EF4-FFF2-40B4-BE49-F238E27FC236}">
                <a16:creationId xmlns:a16="http://schemas.microsoft.com/office/drawing/2014/main" id="{1D84EE73-D84C-2610-AEDF-98AC9683B283}"/>
              </a:ext>
            </a:extLst>
          </p:cNvPr>
          <p:cNvPicPr>
            <a:picLocks noRot="1" noChangeAspect="1"/>
          </p:cNvPicPr>
          <p:nvPr>
            <a:videoFile r:link="rId1"/>
          </p:nvPr>
        </p:nvPicPr>
        <p:blipFill rotWithShape="1">
          <a:blip r:embed="rId5"/>
          <a:srcRect t="9074" b="9074"/>
          <a:stretch/>
        </p:blipFill>
        <p:spPr>
          <a:xfrm>
            <a:off x="3184071" y="1762734"/>
            <a:ext cx="5665788" cy="3714141"/>
          </a:xfrm>
          <a:prstGeom prst="rect">
            <a:avLst/>
          </a:prstGeom>
        </p:spPr>
      </p:pic>
      <p:sp>
        <p:nvSpPr>
          <p:cNvPr id="9" name="Oval 8">
            <a:extLst>
              <a:ext uri="{FF2B5EF4-FFF2-40B4-BE49-F238E27FC236}">
                <a16:creationId xmlns:a16="http://schemas.microsoft.com/office/drawing/2014/main" id="{3D8F4E90-2193-69C7-3451-192C3C8B7F33}"/>
              </a:ext>
            </a:extLst>
          </p:cNvPr>
          <p:cNvSpPr/>
          <p:nvPr/>
        </p:nvSpPr>
        <p:spPr>
          <a:xfrm>
            <a:off x="1229911" y="1593026"/>
            <a:ext cx="1954160" cy="1265902"/>
          </a:xfrm>
          <a:prstGeom prst="ellipse">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0220F"/>
                </a:solidFill>
                <a:cs typeface="Calibri"/>
              </a:rPr>
              <a:t>WATCH</a:t>
            </a:r>
            <a:endParaRPr lang="en-US" sz="2400" dirty="0">
              <a:solidFill>
                <a:srgbClr val="60220F"/>
              </a:solidFill>
            </a:endParaRPr>
          </a:p>
        </p:txBody>
      </p:sp>
    </p:spTree>
    <p:extLst>
      <p:ext uri="{BB962C8B-B14F-4D97-AF65-F5344CB8AC3E}">
        <p14:creationId xmlns:p14="http://schemas.microsoft.com/office/powerpoint/2010/main" val="325953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person&#10;&#10;Description automatically generated">
            <a:extLst>
              <a:ext uri="{FF2B5EF4-FFF2-40B4-BE49-F238E27FC236}">
                <a16:creationId xmlns:a16="http://schemas.microsoft.com/office/drawing/2014/main" id="{78B192EF-68C0-3F6D-23D2-C7991D1E19E9}"/>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l="23182" r="23182"/>
          <a:stretch>
            <a:fillRect/>
          </a:stretch>
        </p:blipFill>
        <p:spPr/>
      </p:pic>
      <p:sp>
        <p:nvSpPr>
          <p:cNvPr id="4" name="Text Placeholder 2">
            <a:extLst>
              <a:ext uri="{FF2B5EF4-FFF2-40B4-BE49-F238E27FC236}">
                <a16:creationId xmlns:a16="http://schemas.microsoft.com/office/drawing/2014/main" id="{8ED58732-D03B-BFC4-9DCF-28E3FB8DBEB9}"/>
              </a:ext>
            </a:extLst>
          </p:cNvPr>
          <p:cNvSpPr>
            <a:spLocks noGrp="1"/>
          </p:cNvSpPr>
          <p:nvPr>
            <p:ph type="body" sz="quarter" idx="18"/>
          </p:nvPr>
        </p:nvSpPr>
        <p:spPr>
          <a:xfrm>
            <a:off x="447675" y="309563"/>
            <a:ext cx="5815013" cy="4745037"/>
          </a:xfrm>
        </p:spPr>
        <p:txBody>
          <a:bodyPr>
            <a:normAutofit lnSpcReduction="10000"/>
          </a:bodyPr>
          <a:lstStyle/>
          <a:p>
            <a:r>
              <a:rPr lang="en-IE" sz="3900" dirty="0"/>
              <a:t>2. Enhanced Efficiency</a:t>
            </a:r>
          </a:p>
          <a:p>
            <a:r>
              <a:rPr lang="en-US" b="0" dirty="0">
                <a:solidFill>
                  <a:srgbClr val="60220F"/>
                </a:solidFill>
              </a:rPr>
              <a:t>Agri-Food SMEs traditionally operate on a tight bottom line and so small gains in business operations are hugely important.  </a:t>
            </a:r>
          </a:p>
          <a:p>
            <a:r>
              <a:rPr lang="en-US" b="0" dirty="0">
                <a:solidFill>
                  <a:srgbClr val="60220F"/>
                </a:solidFill>
              </a:rPr>
              <a:t>By farmers, retailers &amp; food service businesses </a:t>
            </a:r>
            <a:r>
              <a:rPr lang="en-US" b="0" dirty="0" err="1">
                <a:solidFill>
                  <a:srgbClr val="60220F"/>
                </a:solidFill>
              </a:rPr>
              <a:t>utilising</a:t>
            </a:r>
            <a:r>
              <a:rPr lang="en-US" b="0" dirty="0">
                <a:solidFill>
                  <a:srgbClr val="60220F"/>
                </a:solidFill>
              </a:rPr>
              <a:t> smart technologies, they gather information from their operations and feed them back into existing data.  </a:t>
            </a:r>
          </a:p>
          <a:p>
            <a:r>
              <a:rPr lang="en-US" b="0" dirty="0">
                <a:solidFill>
                  <a:srgbClr val="60220F"/>
                </a:solidFill>
              </a:rPr>
              <a:t>The process of collating and </a:t>
            </a:r>
            <a:r>
              <a:rPr lang="en-US" b="0" dirty="0" err="1">
                <a:solidFill>
                  <a:srgbClr val="60220F"/>
                </a:solidFill>
              </a:rPr>
              <a:t>analysing</a:t>
            </a:r>
            <a:r>
              <a:rPr lang="en-US" b="0" dirty="0">
                <a:solidFill>
                  <a:srgbClr val="60220F"/>
                </a:solidFill>
              </a:rPr>
              <a:t> this data is highly complex so technology service providers carry this out and supply the farmers or food SME with concise recommendations on how they can improve.</a:t>
            </a:r>
          </a:p>
          <a:p>
            <a:pPr marL="457200" indent="-457200">
              <a:buAutoNum type="arabicPeriod"/>
            </a:pPr>
            <a:endParaRPr lang="en-IE" dirty="0"/>
          </a:p>
        </p:txBody>
      </p:sp>
    </p:spTree>
    <p:extLst>
      <p:ext uri="{BB962C8B-B14F-4D97-AF65-F5344CB8AC3E}">
        <p14:creationId xmlns:p14="http://schemas.microsoft.com/office/powerpoint/2010/main" val="2918038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87EE8CC-318F-4452-38A9-6596DA38DA01}"/>
              </a:ext>
            </a:extLst>
          </p:cNvPr>
          <p:cNvSpPr>
            <a:spLocks noGrp="1"/>
          </p:cNvSpPr>
          <p:nvPr>
            <p:ph type="pic" sz="quarter" idx="15"/>
          </p:nvPr>
        </p:nvSpPr>
        <p:spPr/>
      </p:sp>
      <p:sp>
        <p:nvSpPr>
          <p:cNvPr id="3" name="Text Placeholder 2">
            <a:extLst>
              <a:ext uri="{FF2B5EF4-FFF2-40B4-BE49-F238E27FC236}">
                <a16:creationId xmlns:a16="http://schemas.microsoft.com/office/drawing/2014/main" id="{172C9C9A-4126-485B-C3BF-FFEA2CC99041}"/>
              </a:ext>
            </a:extLst>
          </p:cNvPr>
          <p:cNvSpPr>
            <a:spLocks noGrp="1"/>
          </p:cNvSpPr>
          <p:nvPr>
            <p:ph type="body" sz="quarter" idx="17"/>
          </p:nvPr>
        </p:nvSpPr>
        <p:spPr/>
        <p:txBody>
          <a:bodyPr/>
          <a:lstStyle/>
          <a:p>
            <a:pPr algn="l"/>
            <a:r>
              <a:rPr lang="en-US" sz="2400" dirty="0"/>
              <a:t>One company that promotes the use of technology and big data to improve insights is </a:t>
            </a:r>
            <a:r>
              <a:rPr lang="en-US" sz="2400" dirty="0">
                <a:hlinkClick r:id="rId2"/>
              </a:rPr>
              <a:t>Winnow</a:t>
            </a:r>
            <a:r>
              <a:rPr lang="en-US" sz="2400" dirty="0"/>
              <a:t>.  </a:t>
            </a:r>
          </a:p>
          <a:p>
            <a:pPr algn="l"/>
            <a:r>
              <a:rPr lang="en-US" sz="2400" dirty="0"/>
              <a:t>Winnow uses a smart bin that both weighs waste as it is being disposed of and </a:t>
            </a:r>
            <a:r>
              <a:rPr lang="en-US" sz="2400" dirty="0" err="1"/>
              <a:t>utilises</a:t>
            </a:r>
            <a:r>
              <a:rPr lang="en-US" sz="2400" dirty="0"/>
              <a:t> Artificial Intelligence (AI) to identify the waste source.  </a:t>
            </a:r>
          </a:p>
          <a:p>
            <a:pPr algn="l"/>
            <a:r>
              <a:rPr lang="en-US" sz="2400" dirty="0"/>
              <a:t>Through analytics, Winnow then feeds insights back to the SME on how they can reduce their waste, creating a more sustainable model and reducing inefficiency for the business.</a:t>
            </a:r>
          </a:p>
          <a:p>
            <a:pPr algn="l"/>
            <a:endParaRPr lang="en-IE" sz="2400" dirty="0"/>
          </a:p>
        </p:txBody>
      </p:sp>
      <p:sp>
        <p:nvSpPr>
          <p:cNvPr id="4" name="Text Placeholder 3">
            <a:extLst>
              <a:ext uri="{FF2B5EF4-FFF2-40B4-BE49-F238E27FC236}">
                <a16:creationId xmlns:a16="http://schemas.microsoft.com/office/drawing/2014/main" id="{BC317988-CA30-D410-D3C3-B743F292F2E4}"/>
              </a:ext>
            </a:extLst>
          </p:cNvPr>
          <p:cNvSpPr>
            <a:spLocks noGrp="1"/>
          </p:cNvSpPr>
          <p:nvPr>
            <p:ph type="body" sz="quarter" idx="13"/>
          </p:nvPr>
        </p:nvSpPr>
        <p:spPr/>
        <p:txBody>
          <a:bodyPr/>
          <a:lstStyle/>
          <a:p>
            <a:r>
              <a:rPr lang="en-IE" b="1" dirty="0"/>
              <a:t>Example: Winnow </a:t>
            </a:r>
          </a:p>
          <a:p>
            <a:endParaRPr lang="en-IE" b="1" dirty="0"/>
          </a:p>
        </p:txBody>
      </p:sp>
      <p:pic>
        <p:nvPicPr>
          <p:cNvPr id="6" name="Picture 5">
            <a:extLst>
              <a:ext uri="{FF2B5EF4-FFF2-40B4-BE49-F238E27FC236}">
                <a16:creationId xmlns:a16="http://schemas.microsoft.com/office/drawing/2014/main" id="{7D36681F-2598-DC47-4250-D44D4A85226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4966"/>
          <a:stretch/>
        </p:blipFill>
        <p:spPr>
          <a:xfrm>
            <a:off x="8802435" y="1162265"/>
            <a:ext cx="3389566" cy="4298736"/>
          </a:xfrm>
          <a:prstGeom prst="rect">
            <a:avLst/>
          </a:prstGeom>
        </p:spPr>
      </p:pic>
    </p:spTree>
    <p:extLst>
      <p:ext uri="{BB962C8B-B14F-4D97-AF65-F5344CB8AC3E}">
        <p14:creationId xmlns:p14="http://schemas.microsoft.com/office/powerpoint/2010/main" val="4752576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by the counter">
            <a:extLst>
              <a:ext uri="{FF2B5EF4-FFF2-40B4-BE49-F238E27FC236}">
                <a16:creationId xmlns:a16="http://schemas.microsoft.com/office/drawing/2014/main" id="{60115F73-8877-2443-5C9B-3663A821A759}"/>
              </a:ext>
            </a:extLst>
          </p:cNvPr>
          <p:cNvPicPr>
            <a:picLocks noGrp="1" noChangeAspect="1"/>
          </p:cNvPicPr>
          <p:nvPr>
            <p:ph type="pic" sz="quarter" idx="19"/>
          </p:nvPr>
        </p:nvPicPr>
        <p:blipFill rotWithShape="1">
          <a:blip r:embed="rId2" cstate="email">
            <a:extLst>
              <a:ext uri="{28A0092B-C50C-407E-A947-70E740481C1C}">
                <a14:useLocalDpi xmlns:a14="http://schemas.microsoft.com/office/drawing/2010/main"/>
              </a:ext>
            </a:extLst>
          </a:blip>
          <a:srcRect l="18762" r="27580"/>
          <a:stretch/>
        </p:blipFill>
        <p:spPr>
          <a:xfrm>
            <a:off x="6672159" y="0"/>
            <a:ext cx="5519840" cy="6858000"/>
          </a:xfrm>
        </p:spPr>
      </p:pic>
      <p:sp>
        <p:nvSpPr>
          <p:cNvPr id="4" name="Text Placeholder 2">
            <a:extLst>
              <a:ext uri="{FF2B5EF4-FFF2-40B4-BE49-F238E27FC236}">
                <a16:creationId xmlns:a16="http://schemas.microsoft.com/office/drawing/2014/main" id="{D51ECD78-087B-8D5F-C17A-C6A82168089C}"/>
              </a:ext>
            </a:extLst>
          </p:cNvPr>
          <p:cNvSpPr>
            <a:spLocks noGrp="1"/>
          </p:cNvSpPr>
          <p:nvPr>
            <p:ph type="body" sz="quarter" idx="18"/>
          </p:nvPr>
        </p:nvSpPr>
        <p:spPr>
          <a:xfrm>
            <a:off x="447675" y="309563"/>
            <a:ext cx="5815013" cy="4770437"/>
          </a:xfrm>
        </p:spPr>
        <p:txBody>
          <a:bodyPr>
            <a:normAutofit lnSpcReduction="10000"/>
          </a:bodyPr>
          <a:lstStyle/>
          <a:p>
            <a:pPr marL="742950" indent="-742950">
              <a:buFont typeface="+mj-lt"/>
              <a:buAutoNum type="arabicPeriod" startAt="3"/>
            </a:pPr>
            <a:r>
              <a:rPr lang="en-IE" sz="3900" dirty="0"/>
              <a:t>Improved Insights</a:t>
            </a:r>
          </a:p>
          <a:p>
            <a:r>
              <a:rPr lang="en-US" b="0" dirty="0">
                <a:solidFill>
                  <a:srgbClr val="60220F"/>
                </a:solidFill>
              </a:rPr>
              <a:t>As mentioned earlier in this section, farming is becoming smarter but Point of Sale (POS) services are also a growing area as food service businesses try to incorporate more advanced ICT in their day-to-day activities.  </a:t>
            </a:r>
          </a:p>
          <a:p>
            <a:r>
              <a:rPr lang="en-US" b="0" dirty="0">
                <a:solidFill>
                  <a:srgbClr val="60220F"/>
                </a:solidFill>
              </a:rPr>
              <a:t>Certain companies are taking this to the next level.   Companies such as '</a:t>
            </a:r>
            <a:r>
              <a:rPr lang="en-US" b="0" dirty="0">
                <a:solidFill>
                  <a:srgbClr val="60220F"/>
                </a:solidFill>
                <a:hlinkClick r:id="rId3"/>
              </a:rPr>
              <a:t>Toast</a:t>
            </a:r>
            <a:r>
              <a:rPr lang="en-US" b="0" dirty="0">
                <a:solidFill>
                  <a:srgbClr val="60220F"/>
                </a:solidFill>
              </a:rPr>
              <a:t>' and '</a:t>
            </a:r>
            <a:r>
              <a:rPr lang="en-US" b="0" dirty="0">
                <a:solidFill>
                  <a:srgbClr val="60220F"/>
                </a:solidFill>
                <a:hlinkClick r:id="rId4"/>
              </a:rPr>
              <a:t>Avero</a:t>
            </a:r>
            <a:r>
              <a:rPr lang="en-US" b="0" dirty="0">
                <a:solidFill>
                  <a:srgbClr val="60220F"/>
                </a:solidFill>
              </a:rPr>
              <a:t>' are providing integrated software systems that gather data points from throughout operations and provide insights to owners which allow them to </a:t>
            </a:r>
            <a:r>
              <a:rPr lang="en-US" b="0" dirty="0" err="1">
                <a:solidFill>
                  <a:srgbClr val="60220F"/>
                </a:solidFill>
              </a:rPr>
              <a:t>optimise</a:t>
            </a:r>
            <a:r>
              <a:rPr lang="en-US" b="0" dirty="0">
                <a:solidFill>
                  <a:srgbClr val="60220F"/>
                </a:solidFill>
              </a:rPr>
              <a:t> their businesses. </a:t>
            </a:r>
          </a:p>
          <a:p>
            <a:endParaRPr lang="en-US" b="0" dirty="0">
              <a:solidFill>
                <a:srgbClr val="60220F"/>
              </a:solidFill>
            </a:endParaRPr>
          </a:p>
          <a:p>
            <a:pPr marL="457200" indent="-457200">
              <a:buAutoNum type="arabicPeriod"/>
            </a:pPr>
            <a:endParaRPr lang="en-IE" dirty="0"/>
          </a:p>
        </p:txBody>
      </p:sp>
    </p:spTree>
    <p:extLst>
      <p:ext uri="{BB962C8B-B14F-4D97-AF65-F5344CB8AC3E}">
        <p14:creationId xmlns:p14="http://schemas.microsoft.com/office/powerpoint/2010/main" val="2516258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Digital technology vision exam eye test">
            <a:extLst>
              <a:ext uri="{FF2B5EF4-FFF2-40B4-BE49-F238E27FC236}">
                <a16:creationId xmlns:a16="http://schemas.microsoft.com/office/drawing/2014/main" id="{BA047BFC-B70A-DF22-AE73-146DBC358F8D}"/>
              </a:ext>
            </a:extLst>
          </p:cNvPr>
          <p:cNvPicPr>
            <a:picLocks noGrp="1" noChangeAspect="1"/>
          </p:cNvPicPr>
          <p:nvPr>
            <p:ph type="pic" sz="quarter" idx="19"/>
          </p:nvPr>
        </p:nvPicPr>
        <p:blipFill rotWithShape="1">
          <a:blip r:embed="rId2" cstate="email">
            <a:extLst>
              <a:ext uri="{28A0092B-C50C-407E-A947-70E740481C1C}">
                <a14:useLocalDpi xmlns:a14="http://schemas.microsoft.com/office/drawing/2010/main"/>
              </a:ext>
            </a:extLst>
          </a:blip>
          <a:srcRect l="8519" r="8519"/>
          <a:stretch/>
        </p:blipFill>
        <p:spPr>
          <a:xfrm>
            <a:off x="3657601" y="0"/>
            <a:ext cx="8534398" cy="6858000"/>
          </a:xfrm>
        </p:spPr>
      </p:pic>
      <p:sp>
        <p:nvSpPr>
          <p:cNvPr id="3" name="Text Placeholder 2">
            <a:extLst>
              <a:ext uri="{FF2B5EF4-FFF2-40B4-BE49-F238E27FC236}">
                <a16:creationId xmlns:a16="http://schemas.microsoft.com/office/drawing/2014/main" id="{7B1D224D-35AD-0096-482E-E69A1B931777}"/>
              </a:ext>
            </a:extLst>
          </p:cNvPr>
          <p:cNvSpPr>
            <a:spLocks noGrp="1"/>
          </p:cNvSpPr>
          <p:nvPr>
            <p:ph type="body" sz="quarter" idx="18"/>
          </p:nvPr>
        </p:nvSpPr>
        <p:spPr>
          <a:xfrm>
            <a:off x="130542" y="283114"/>
            <a:ext cx="3386381" cy="4482317"/>
          </a:xfrm>
        </p:spPr>
        <p:txBody>
          <a:bodyPr>
            <a:normAutofit fontScale="92500" lnSpcReduction="10000"/>
          </a:bodyPr>
          <a:lstStyle/>
          <a:p>
            <a:r>
              <a:rPr lang="en-US" sz="2400" dirty="0"/>
              <a:t>In conclusion, it is evident that Digital technology is relevant to all forms of business…even smallholder.</a:t>
            </a:r>
          </a:p>
          <a:p>
            <a:r>
              <a:rPr lang="en-US" sz="2400" b="0" dirty="0"/>
              <a:t>As mentioned, it offers:</a:t>
            </a:r>
          </a:p>
          <a:p>
            <a:pPr marL="342900" indent="-342900">
              <a:buFont typeface="Arial" panose="020B0604020202020204" pitchFamily="34" charset="0"/>
              <a:buChar char="•"/>
            </a:pPr>
            <a:r>
              <a:rPr lang="en-US" sz="2400" b="0" dirty="0"/>
              <a:t>Access to Greater Markets </a:t>
            </a:r>
          </a:p>
          <a:p>
            <a:pPr marL="342900" indent="-342900">
              <a:buFont typeface="Arial" panose="020B0604020202020204" pitchFamily="34" charset="0"/>
              <a:buChar char="•"/>
            </a:pPr>
            <a:r>
              <a:rPr lang="en-US" sz="2400" b="0" dirty="0"/>
              <a:t> Time and cost savings </a:t>
            </a:r>
          </a:p>
          <a:p>
            <a:pPr marL="342900" indent="-342900">
              <a:buFont typeface="Arial" panose="020B0604020202020204" pitchFamily="34" charset="0"/>
              <a:buChar char="•"/>
            </a:pPr>
            <a:r>
              <a:rPr lang="en-US" sz="2400" b="0" dirty="0"/>
              <a:t>Access to customers </a:t>
            </a:r>
          </a:p>
          <a:p>
            <a:pPr marL="342900" indent="-342900">
              <a:buFont typeface="Arial" panose="020B0604020202020204" pitchFamily="34" charset="0"/>
              <a:buChar char="•"/>
            </a:pPr>
            <a:r>
              <a:rPr lang="en-US" sz="2400" b="0" dirty="0"/>
              <a:t>Data Analysis leads to improvements in several farming aspects</a:t>
            </a:r>
          </a:p>
          <a:p>
            <a:endParaRPr lang="en-IE" sz="2400" b="0" dirty="0"/>
          </a:p>
        </p:txBody>
      </p:sp>
      <p:sp>
        <p:nvSpPr>
          <p:cNvPr id="6" name="Speech Bubble: Rectangle with Corners Rounded 5">
            <a:extLst>
              <a:ext uri="{FF2B5EF4-FFF2-40B4-BE49-F238E27FC236}">
                <a16:creationId xmlns:a16="http://schemas.microsoft.com/office/drawing/2014/main" id="{D3A70DBC-C16E-7FC1-6821-0F5F22E512B4}"/>
              </a:ext>
            </a:extLst>
          </p:cNvPr>
          <p:cNvSpPr/>
          <p:nvPr/>
        </p:nvSpPr>
        <p:spPr>
          <a:xfrm>
            <a:off x="5838093" y="4659923"/>
            <a:ext cx="5706208" cy="1925515"/>
          </a:xfrm>
          <a:prstGeom prst="wedgeRoundRectCallout">
            <a:avLst>
              <a:gd name="adj1" fmla="val -67520"/>
              <a:gd name="adj2" fmla="val 11815"/>
              <a:gd name="adj3" fmla="val 16667"/>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We hope this module was an EYE-OPENER for you as to the opportunities that lie within the Digital technology world</a:t>
            </a:r>
            <a:endParaRPr lang="en-IE" sz="2400" b="1" dirty="0">
              <a:solidFill>
                <a:schemeClr val="bg1"/>
              </a:solidFill>
            </a:endParaRPr>
          </a:p>
        </p:txBody>
      </p:sp>
    </p:spTree>
    <p:extLst>
      <p:ext uri="{BB962C8B-B14F-4D97-AF65-F5344CB8AC3E}">
        <p14:creationId xmlns:p14="http://schemas.microsoft.com/office/powerpoint/2010/main" val="39668974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93A683-39C7-404D-90C0-BA71A260CD3F}"/>
              </a:ext>
            </a:extLst>
          </p:cNvPr>
          <p:cNvSpPr>
            <a:spLocks noGrp="1"/>
          </p:cNvSpPr>
          <p:nvPr>
            <p:ph type="body" sz="quarter" idx="17"/>
          </p:nvPr>
        </p:nvSpPr>
        <p:spPr>
          <a:xfrm>
            <a:off x="4054870" y="4992755"/>
            <a:ext cx="4261610" cy="985135"/>
          </a:xfrm>
        </p:spPr>
        <p:txBody>
          <a:bodyPr>
            <a:normAutofit/>
          </a:bodyPr>
          <a:lstStyle/>
          <a:p>
            <a:r>
              <a:rPr lang="en-IE" sz="3100" dirty="0">
                <a:hlinkClick r:id="rId2"/>
              </a:rPr>
              <a:t>www.small-holders.eu</a:t>
            </a:r>
            <a:endParaRPr lang="en-IE" sz="3100" dirty="0"/>
          </a:p>
          <a:p>
            <a:endParaRPr lang="en-RU" dirty="0"/>
          </a:p>
        </p:txBody>
      </p:sp>
      <p:sp>
        <p:nvSpPr>
          <p:cNvPr id="6" name="Text Placeholder 5">
            <a:extLst>
              <a:ext uri="{FF2B5EF4-FFF2-40B4-BE49-F238E27FC236}">
                <a16:creationId xmlns:a16="http://schemas.microsoft.com/office/drawing/2014/main" id="{A88B656C-8CEC-E24F-8786-3C8EF05E8EF8}"/>
              </a:ext>
            </a:extLst>
          </p:cNvPr>
          <p:cNvSpPr>
            <a:spLocks noGrp="1"/>
          </p:cNvSpPr>
          <p:nvPr>
            <p:ph type="body" sz="quarter" idx="21"/>
          </p:nvPr>
        </p:nvSpPr>
        <p:spPr>
          <a:xfrm>
            <a:off x="570255" y="169028"/>
            <a:ext cx="8813775" cy="4478886"/>
          </a:xfrm>
        </p:spPr>
        <p:txBody>
          <a:bodyPr>
            <a:normAutofit/>
          </a:bodyPr>
          <a:lstStyle/>
          <a:p>
            <a:r>
              <a:rPr lang="en-IE" sz="4000" dirty="0"/>
              <a:t>Well done!!! </a:t>
            </a:r>
          </a:p>
          <a:p>
            <a:r>
              <a:rPr lang="en-IE" sz="2400" dirty="0"/>
              <a:t>You have just completed our Sustainable Smallholders EU training course. We hope you benefitted from our content, developed specifically </a:t>
            </a:r>
            <a:r>
              <a:rPr lang="en-GB" sz="2400" dirty="0"/>
              <a:t>equip smallholders (and those who educate/support them) with skills and knowledge to improve the viability of their holdings by championing the local/heritage value of their produce and improving their other basic entrepreneurial skills.</a:t>
            </a:r>
          </a:p>
          <a:p>
            <a:r>
              <a:rPr lang="en-GB" sz="2400" dirty="0"/>
              <a:t>We wish you nothing but success. </a:t>
            </a:r>
          </a:p>
        </p:txBody>
      </p:sp>
    </p:spTree>
    <p:extLst>
      <p:ext uri="{BB962C8B-B14F-4D97-AF65-F5344CB8AC3E}">
        <p14:creationId xmlns:p14="http://schemas.microsoft.com/office/powerpoint/2010/main" val="114442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EF719F-715C-1544-B79E-1EE28DEABEAE}"/>
              </a:ext>
            </a:extLst>
          </p:cNvPr>
          <p:cNvSpPr>
            <a:spLocks noGrp="1"/>
          </p:cNvSpPr>
          <p:nvPr>
            <p:ph type="body" sz="quarter" idx="18"/>
          </p:nvPr>
        </p:nvSpPr>
        <p:spPr/>
        <p:txBody>
          <a:bodyPr anchor="ctr"/>
          <a:lstStyle/>
          <a:p>
            <a:r>
              <a:rPr lang="en-IE" dirty="0"/>
              <a:t>Online Farmers’ Marketplaces</a:t>
            </a:r>
            <a:endParaRPr lang="en-RU" dirty="0"/>
          </a:p>
        </p:txBody>
      </p:sp>
      <p:grpSp>
        <p:nvGrpSpPr>
          <p:cNvPr id="4" name="Group 3">
            <a:extLst>
              <a:ext uri="{FF2B5EF4-FFF2-40B4-BE49-F238E27FC236}">
                <a16:creationId xmlns:a16="http://schemas.microsoft.com/office/drawing/2014/main" id="{CC130147-8CC3-4F82-B511-61C2FA27B140}"/>
              </a:ext>
            </a:extLst>
          </p:cNvPr>
          <p:cNvGrpSpPr/>
          <p:nvPr/>
        </p:nvGrpSpPr>
        <p:grpSpPr>
          <a:xfrm>
            <a:off x="8180371" y="2399941"/>
            <a:ext cx="3089899" cy="3372815"/>
            <a:chOff x="5454661" y="2052695"/>
            <a:chExt cx="1737320" cy="2081567"/>
          </a:xfrm>
        </p:grpSpPr>
        <p:pic>
          <p:nvPicPr>
            <p:cNvPr id="5" name="Picture 4" descr="Icon&#10;&#10;Description automatically generated">
              <a:extLst>
                <a:ext uri="{FF2B5EF4-FFF2-40B4-BE49-F238E27FC236}">
                  <a16:creationId xmlns:a16="http://schemas.microsoft.com/office/drawing/2014/main" id="{AA08D50B-1C73-43E7-B724-E6FA02EF99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54661" y="2052695"/>
              <a:ext cx="1737320" cy="2081567"/>
            </a:xfrm>
            <a:prstGeom prst="rect">
              <a:avLst/>
            </a:prstGeom>
          </p:spPr>
        </p:pic>
        <p:pic>
          <p:nvPicPr>
            <p:cNvPr id="6" name="Picture 5" descr="Icon&#10;&#10;Description automatically generated">
              <a:extLst>
                <a:ext uri="{FF2B5EF4-FFF2-40B4-BE49-F238E27FC236}">
                  <a16:creationId xmlns:a16="http://schemas.microsoft.com/office/drawing/2014/main" id="{66F21EC4-21CA-46BD-B247-B7744914A1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9190" y="2933115"/>
              <a:ext cx="230823" cy="251734"/>
            </a:xfrm>
            <a:prstGeom prst="rect">
              <a:avLst/>
            </a:prstGeom>
          </p:spPr>
        </p:pic>
      </p:grpSp>
      <p:sp>
        <p:nvSpPr>
          <p:cNvPr id="7" name="Text Placeholder 2">
            <a:extLst>
              <a:ext uri="{FF2B5EF4-FFF2-40B4-BE49-F238E27FC236}">
                <a16:creationId xmlns:a16="http://schemas.microsoft.com/office/drawing/2014/main" id="{36D0F1FD-8FD8-4907-A1AA-F2B6A827168D}"/>
              </a:ext>
            </a:extLst>
          </p:cNvPr>
          <p:cNvSpPr>
            <a:spLocks noGrp="1"/>
          </p:cNvSpPr>
          <p:nvPr>
            <p:ph type="body" sz="quarter" idx="16"/>
          </p:nvPr>
        </p:nvSpPr>
        <p:spPr>
          <a:xfrm>
            <a:off x="447675" y="2066925"/>
            <a:ext cx="7443258" cy="40386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142D55"/>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b="1" dirty="0">
                <a:solidFill>
                  <a:srgbClr val="60220F"/>
                </a:solidFill>
              </a:rPr>
              <a:t>We are living in an amazing age of global information sharing and marketing. </a:t>
            </a:r>
          </a:p>
          <a:p>
            <a:r>
              <a:rPr lang="en-US" dirty="0">
                <a:solidFill>
                  <a:srgbClr val="60220F"/>
                </a:solidFill>
              </a:rPr>
              <a:t>The COVID-19 pandemic rocked the food and grocery industry. Food producers around the world had to rethink their operations. Many begin offering delivery or </a:t>
            </a:r>
            <a:r>
              <a:rPr lang="en-US" dirty="0" err="1">
                <a:solidFill>
                  <a:srgbClr val="60220F"/>
                </a:solidFill>
              </a:rPr>
              <a:t>Click’n’Collect</a:t>
            </a:r>
            <a:r>
              <a:rPr lang="en-US" dirty="0">
                <a:solidFill>
                  <a:srgbClr val="60220F"/>
                </a:solidFill>
              </a:rPr>
              <a:t> services.</a:t>
            </a:r>
          </a:p>
          <a:p>
            <a:r>
              <a:rPr lang="en-US" dirty="0">
                <a:solidFill>
                  <a:srgbClr val="60220F"/>
                </a:solidFill>
              </a:rPr>
              <a:t>Farmers’ markets and food networks shared a similar need to pivot, and some have chosen the route of e-commerce marketplaces.</a:t>
            </a:r>
          </a:p>
          <a:p>
            <a:pPr algn="ctr"/>
            <a:r>
              <a:rPr lang="en-US" dirty="0">
                <a:solidFill>
                  <a:srgbClr val="60220F"/>
                </a:solidFill>
              </a:rPr>
              <a:t>Let's explore this world of opportunity through</a:t>
            </a:r>
          </a:p>
          <a:p>
            <a:pPr algn="ctr"/>
            <a:r>
              <a:rPr lang="en-US" dirty="0">
                <a:solidFill>
                  <a:srgbClr val="6D6A3A"/>
                </a:solidFill>
              </a:rPr>
              <a:t> </a:t>
            </a:r>
            <a:r>
              <a:rPr lang="en-US" b="1" dirty="0">
                <a:solidFill>
                  <a:srgbClr val="6D6A3A"/>
                </a:solidFill>
              </a:rPr>
              <a:t>Online Marketplaces.</a:t>
            </a:r>
          </a:p>
          <a:p>
            <a:endParaRPr lang="en-US" dirty="0">
              <a:solidFill>
                <a:schemeClr val="tx1"/>
              </a:solidFill>
            </a:endParaRPr>
          </a:p>
          <a:p>
            <a:endParaRPr lang="en-US" dirty="0">
              <a:solidFill>
                <a:srgbClr val="56C6E5"/>
              </a:solidFill>
            </a:endParaRPr>
          </a:p>
        </p:txBody>
      </p:sp>
    </p:spTree>
    <p:extLst>
      <p:ext uri="{BB962C8B-B14F-4D97-AF65-F5344CB8AC3E}">
        <p14:creationId xmlns:p14="http://schemas.microsoft.com/office/powerpoint/2010/main" val="941558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8375E-363A-AB43-A004-3BFF6E4ECB51}"/>
              </a:ext>
            </a:extLst>
          </p:cNvPr>
          <p:cNvSpPr>
            <a:spLocks noGrp="1"/>
          </p:cNvSpPr>
          <p:nvPr>
            <p:ph type="body" sz="quarter" idx="18"/>
          </p:nvPr>
        </p:nvSpPr>
        <p:spPr/>
        <p:txBody>
          <a:bodyPr anchor="ctr"/>
          <a:lstStyle/>
          <a:p>
            <a:r>
              <a:rPr lang="en-IE"/>
              <a:t>Online Marketplaces</a:t>
            </a:r>
            <a:endParaRPr lang="en-RU"/>
          </a:p>
        </p:txBody>
      </p:sp>
      <p:sp>
        <p:nvSpPr>
          <p:cNvPr id="4" name="Text Placeholder 2">
            <a:extLst>
              <a:ext uri="{FF2B5EF4-FFF2-40B4-BE49-F238E27FC236}">
                <a16:creationId xmlns:a16="http://schemas.microsoft.com/office/drawing/2014/main" id="{06912C73-4512-48CB-9CC4-2DD4444E9092}"/>
              </a:ext>
            </a:extLst>
          </p:cNvPr>
          <p:cNvSpPr>
            <a:spLocks noGrp="1"/>
          </p:cNvSpPr>
          <p:nvPr>
            <p:ph type="body" sz="quarter" idx="16"/>
          </p:nvPr>
        </p:nvSpPr>
        <p:spPr>
          <a:xfrm>
            <a:off x="334554" y="1982084"/>
            <a:ext cx="7546975" cy="40386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142D55"/>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60220F"/>
                </a:solidFill>
              </a:rPr>
              <a:t>Many businesses use online marketplaces as a first step when starting to sell online. It is really important you choose the online marketplace most suited to your smallholder  business…  </a:t>
            </a:r>
            <a:endParaRPr lang="bs-Latn-BA" dirty="0">
              <a:solidFill>
                <a:srgbClr val="60220F"/>
              </a:solidFill>
            </a:endParaRPr>
          </a:p>
          <a:p>
            <a:r>
              <a:rPr lang="en-US" dirty="0">
                <a:solidFill>
                  <a:srgbClr val="60220F"/>
                </a:solidFill>
              </a:rPr>
              <a:t>In this section, you will</a:t>
            </a:r>
            <a:r>
              <a:rPr lang="bs-Latn-BA" dirty="0">
                <a:solidFill>
                  <a:srgbClr val="60220F"/>
                </a:solidFill>
              </a:rPr>
              <a:t>:</a:t>
            </a:r>
            <a:endParaRPr lang="en-US" dirty="0">
              <a:solidFill>
                <a:srgbClr val="60220F"/>
              </a:solidFill>
            </a:endParaRPr>
          </a:p>
          <a:p>
            <a:pPr marL="342900" indent="-342900">
              <a:buClr>
                <a:srgbClr val="6D6A3A"/>
              </a:buClr>
              <a:buFont typeface="Arial" panose="020B0604020202020204" pitchFamily="34" charset="0"/>
              <a:buChar char="•"/>
            </a:pPr>
            <a:r>
              <a:rPr lang="en-US" dirty="0">
                <a:solidFill>
                  <a:srgbClr val="60220F"/>
                </a:solidFill>
              </a:rPr>
              <a:t>Learn what is an Online Marketplace</a:t>
            </a:r>
          </a:p>
          <a:p>
            <a:pPr marL="342900" indent="-342900">
              <a:buClr>
                <a:srgbClr val="6D6A3A"/>
              </a:buClr>
              <a:buFont typeface="Arial" panose="020B0604020202020204" pitchFamily="34" charset="0"/>
              <a:buChar char="•"/>
            </a:pPr>
            <a:r>
              <a:rPr lang="en-US" dirty="0">
                <a:solidFill>
                  <a:srgbClr val="60220F"/>
                </a:solidFill>
              </a:rPr>
              <a:t>Explore the benefits of Online Marketplaces and how they differ from independent ecommerce sites.</a:t>
            </a:r>
          </a:p>
          <a:p>
            <a:pPr marL="342900" indent="-342900">
              <a:buClr>
                <a:srgbClr val="6D6A3A"/>
              </a:buClr>
              <a:buFont typeface="Arial" panose="020B0604020202020204" pitchFamily="34" charset="0"/>
              <a:buChar char="•"/>
            </a:pPr>
            <a:r>
              <a:rPr lang="en-US" dirty="0">
                <a:solidFill>
                  <a:srgbClr val="60220F"/>
                </a:solidFill>
              </a:rPr>
              <a:t>Spotlight on the main Online Marketplaces and the Pros/Cons of each</a:t>
            </a:r>
          </a:p>
          <a:p>
            <a:pPr marL="342900" indent="-342900">
              <a:buClr>
                <a:srgbClr val="6D6A3A"/>
              </a:buClr>
              <a:buFont typeface="Arial" panose="020B0604020202020204" pitchFamily="34" charset="0"/>
              <a:buChar char="•"/>
            </a:pPr>
            <a:r>
              <a:rPr lang="en-US" dirty="0">
                <a:solidFill>
                  <a:srgbClr val="60220F"/>
                </a:solidFill>
              </a:rPr>
              <a:t>What you need to sell through an Online Marketplace</a:t>
            </a:r>
          </a:p>
          <a:p>
            <a:endParaRPr lang="en-US" dirty="0">
              <a:solidFill>
                <a:srgbClr val="60220F"/>
              </a:solidFill>
            </a:endParaRPr>
          </a:p>
        </p:txBody>
      </p:sp>
      <p:pic>
        <p:nvPicPr>
          <p:cNvPr id="5" name="Picture 4" descr="A picture containing text&#10;&#10;Description automatically generated">
            <a:extLst>
              <a:ext uri="{FF2B5EF4-FFF2-40B4-BE49-F238E27FC236}">
                <a16:creationId xmlns:a16="http://schemas.microsoft.com/office/drawing/2014/main" id="{5D6A3AF8-341F-4432-8D6C-4207007B8F1E}"/>
              </a:ext>
            </a:extLst>
          </p:cNvPr>
          <p:cNvPicPr>
            <a:picLocks noChangeAspect="1"/>
          </p:cNvPicPr>
          <p:nvPr/>
        </p:nvPicPr>
        <p:blipFill rotWithShape="1">
          <a:blip r:embed="rId2"/>
          <a:srcRect l="21847" t="25094" r="26296" b="26491"/>
          <a:stretch/>
        </p:blipFill>
        <p:spPr>
          <a:xfrm>
            <a:off x="7186867" y="2237381"/>
            <a:ext cx="5005133" cy="3528006"/>
          </a:xfrm>
          <a:prstGeom prst="rect">
            <a:avLst/>
          </a:prstGeom>
        </p:spPr>
      </p:pic>
    </p:spTree>
    <p:extLst>
      <p:ext uri="{BB962C8B-B14F-4D97-AF65-F5344CB8AC3E}">
        <p14:creationId xmlns:p14="http://schemas.microsoft.com/office/powerpoint/2010/main" val="1486424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476779-BE66-7E44-A8A3-0AFF6052546A}"/>
              </a:ext>
            </a:extLst>
          </p:cNvPr>
          <p:cNvSpPr>
            <a:spLocks noGrp="1"/>
          </p:cNvSpPr>
          <p:nvPr>
            <p:ph type="body" sz="quarter" idx="18"/>
          </p:nvPr>
        </p:nvSpPr>
        <p:spPr>
          <a:xfrm>
            <a:off x="1" y="309491"/>
            <a:ext cx="12122870" cy="1210837"/>
          </a:xfrm>
        </p:spPr>
        <p:txBody>
          <a:bodyPr anchor="ctr"/>
          <a:lstStyle/>
          <a:p>
            <a:r>
              <a:rPr lang="en-IE" dirty="0"/>
              <a:t>Understanding Online Marketplaces </a:t>
            </a:r>
          </a:p>
          <a:p>
            <a:r>
              <a:rPr lang="en-IE" dirty="0"/>
              <a:t>&amp; why they might work for you?</a:t>
            </a:r>
            <a:endParaRPr lang="en-RU" dirty="0"/>
          </a:p>
        </p:txBody>
      </p:sp>
      <p:sp>
        <p:nvSpPr>
          <p:cNvPr id="5" name="Text Placeholder 2">
            <a:extLst>
              <a:ext uri="{FF2B5EF4-FFF2-40B4-BE49-F238E27FC236}">
                <a16:creationId xmlns:a16="http://schemas.microsoft.com/office/drawing/2014/main" id="{F03BF37E-48C3-7846-6F24-0C60BE241DBF}"/>
              </a:ext>
            </a:extLst>
          </p:cNvPr>
          <p:cNvSpPr>
            <a:spLocks noGrp="1"/>
          </p:cNvSpPr>
          <p:nvPr>
            <p:ph type="body" sz="quarter" idx="16"/>
          </p:nvPr>
        </p:nvSpPr>
        <p:spPr>
          <a:xfrm>
            <a:off x="447675" y="2066925"/>
            <a:ext cx="8124825" cy="4038600"/>
          </a:xfrm>
        </p:spPr>
        <p:txBody>
          <a:bodyPr/>
          <a:lstStyle/>
          <a:p>
            <a:pPr algn="just"/>
            <a:r>
              <a:rPr lang="en-US" dirty="0"/>
              <a:t>A marketplace is a multi-seller online store that enables consumers to shop for a variety of products from multiple vendors across multiple locations. Thinking of it as renting a place online.</a:t>
            </a:r>
          </a:p>
          <a:p>
            <a:pPr algn="just"/>
            <a:r>
              <a:rPr lang="en-US" dirty="0"/>
              <a:t>The main reason for choosing an online marketplace is the large audiences that these sites attract. </a:t>
            </a:r>
            <a:endParaRPr lang="bs-Latn-BA" dirty="0"/>
          </a:p>
          <a:p>
            <a:pPr algn="just"/>
            <a:r>
              <a:rPr lang="en-US" dirty="0"/>
              <a:t>Think of it like this: if you were given the choice would you set up a stall in a major farmers market or on a hard-to-find side street? </a:t>
            </a:r>
          </a:p>
          <a:p>
            <a:pPr algn="just"/>
            <a:r>
              <a:rPr lang="en-US" dirty="0"/>
              <a:t>Let’s look at a case study of an Irish online marketplace that has transformed the sales of many smallholders. </a:t>
            </a:r>
            <a:endParaRPr lang="bs-Latn-BA" dirty="0"/>
          </a:p>
          <a:p>
            <a:endParaRPr lang="en-US" dirty="0"/>
          </a:p>
        </p:txBody>
      </p:sp>
      <p:grpSp>
        <p:nvGrpSpPr>
          <p:cNvPr id="6" name="Group 5">
            <a:extLst>
              <a:ext uri="{FF2B5EF4-FFF2-40B4-BE49-F238E27FC236}">
                <a16:creationId xmlns:a16="http://schemas.microsoft.com/office/drawing/2014/main" id="{2C4CA705-499D-E245-CE8D-86D615008CA4}"/>
              </a:ext>
            </a:extLst>
          </p:cNvPr>
          <p:cNvGrpSpPr/>
          <p:nvPr/>
        </p:nvGrpSpPr>
        <p:grpSpPr>
          <a:xfrm>
            <a:off x="9589220" y="1840750"/>
            <a:ext cx="2411102" cy="4343233"/>
            <a:chOff x="5124770" y="2511314"/>
            <a:chExt cx="990496" cy="2377656"/>
          </a:xfrm>
        </p:grpSpPr>
        <p:pic>
          <p:nvPicPr>
            <p:cNvPr id="7" name="Picture 6" descr="A close - up of a light bulb&#10;&#10;Description automatically generated with medium confidence">
              <a:extLst>
                <a:ext uri="{FF2B5EF4-FFF2-40B4-BE49-F238E27FC236}">
                  <a16:creationId xmlns:a16="http://schemas.microsoft.com/office/drawing/2014/main" id="{47111D36-A1F8-42AA-1AB1-8614379BB5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24770" y="2511314"/>
              <a:ext cx="990496" cy="2377656"/>
            </a:xfrm>
            <a:prstGeom prst="rect">
              <a:avLst/>
            </a:prstGeom>
          </p:spPr>
        </p:pic>
        <p:pic>
          <p:nvPicPr>
            <p:cNvPr id="8" name="Picture 7" descr="Icon&#10;&#10;Description automatically generated">
              <a:extLst>
                <a:ext uri="{FF2B5EF4-FFF2-40B4-BE49-F238E27FC236}">
                  <a16:creationId xmlns:a16="http://schemas.microsoft.com/office/drawing/2014/main" id="{70A4451F-AB11-D1EC-8460-2F5A52E650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614852" y="3979592"/>
              <a:ext cx="132038" cy="144000"/>
            </a:xfrm>
            <a:prstGeom prst="rect">
              <a:avLst/>
            </a:prstGeom>
          </p:spPr>
        </p:pic>
      </p:grpSp>
    </p:spTree>
    <p:extLst>
      <p:ext uri="{BB962C8B-B14F-4D97-AF65-F5344CB8AC3E}">
        <p14:creationId xmlns:p14="http://schemas.microsoft.com/office/powerpoint/2010/main" val="3813339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CEAC5D-CEBD-3DCE-C6A0-F7E6FBF9D620}"/>
              </a:ext>
            </a:extLst>
          </p:cNvPr>
          <p:cNvSpPr>
            <a:spLocks noGrp="1"/>
          </p:cNvSpPr>
          <p:nvPr>
            <p:ph type="body" sz="quarter" idx="18"/>
          </p:nvPr>
        </p:nvSpPr>
        <p:spPr/>
        <p:txBody>
          <a:bodyPr anchor="ctr"/>
          <a:lstStyle/>
          <a:p>
            <a:r>
              <a:rPr lang="en-IE"/>
              <a:t>Benefits of Online Marketplaces</a:t>
            </a:r>
          </a:p>
        </p:txBody>
      </p:sp>
      <p:sp>
        <p:nvSpPr>
          <p:cNvPr id="4" name="Text Placeholder 2">
            <a:extLst>
              <a:ext uri="{FF2B5EF4-FFF2-40B4-BE49-F238E27FC236}">
                <a16:creationId xmlns:a16="http://schemas.microsoft.com/office/drawing/2014/main" id="{8B79FB5C-2718-E4E7-2844-D1BB47A03F80}"/>
              </a:ext>
            </a:extLst>
          </p:cNvPr>
          <p:cNvSpPr>
            <a:spLocks noGrp="1"/>
          </p:cNvSpPr>
          <p:nvPr>
            <p:ph type="body" sz="quarter" idx="16"/>
          </p:nvPr>
        </p:nvSpPr>
        <p:spPr>
          <a:xfrm>
            <a:off x="447675" y="2066925"/>
            <a:ext cx="11448952" cy="3259219"/>
          </a:xfrm>
        </p:spPr>
        <p:txBody>
          <a:bodyPr/>
          <a:lstStyle/>
          <a:p>
            <a:pPr algn="just"/>
            <a:r>
              <a:rPr lang="en-US" dirty="0"/>
              <a:t>According to </a:t>
            </a:r>
            <a:r>
              <a:rPr lang="en-US" dirty="0">
                <a:hlinkClick r:id="rId2"/>
              </a:rPr>
              <a:t>Eurostat</a:t>
            </a:r>
            <a:r>
              <a:rPr lang="en-US" dirty="0"/>
              <a:t>, farmers receive a mere 21% of the retail price that customers pay in supermarkets. Keeping this in mind, the ~20% commission fee that online marketplaces charge is much fairer for the farmers and leaves them with a much bigger share.</a:t>
            </a:r>
          </a:p>
          <a:p>
            <a:pPr algn="just"/>
            <a:r>
              <a:rPr lang="en-US" dirty="0"/>
              <a:t>If digital farmers’ markets really become more commonplace in the future, it seems they could bring:</a:t>
            </a:r>
          </a:p>
          <a:p>
            <a:pPr marL="342900" indent="-342900" algn="just">
              <a:buFont typeface="Arial" panose="020B0604020202020204" pitchFamily="34" charset="0"/>
              <a:buChar char="•"/>
            </a:pPr>
            <a:r>
              <a:rPr lang="en-US" b="1" dirty="0">
                <a:solidFill>
                  <a:srgbClr val="6D6A3A"/>
                </a:solidFill>
              </a:rPr>
              <a:t>higher incomes for farmers, </a:t>
            </a:r>
          </a:p>
          <a:p>
            <a:pPr marL="342900" indent="-342900" algn="just">
              <a:buFont typeface="Arial" panose="020B0604020202020204" pitchFamily="34" charset="0"/>
              <a:buChar char="•"/>
            </a:pPr>
            <a:r>
              <a:rPr lang="en-US" b="1" dirty="0">
                <a:solidFill>
                  <a:srgbClr val="6D6A3A"/>
                </a:solidFill>
              </a:rPr>
              <a:t>access to fresh, regional and seasonal products for consumers, </a:t>
            </a:r>
          </a:p>
          <a:p>
            <a:pPr marL="342900" indent="-342900" algn="just">
              <a:buFont typeface="Arial" panose="020B0604020202020204" pitchFamily="34" charset="0"/>
              <a:buChar char="•"/>
            </a:pPr>
            <a:r>
              <a:rPr lang="en-US" b="1" dirty="0">
                <a:solidFill>
                  <a:srgbClr val="6D6A3A"/>
                </a:solidFill>
              </a:rPr>
              <a:t>shorter transport distances, </a:t>
            </a:r>
          </a:p>
          <a:p>
            <a:pPr marL="342900" indent="-342900" algn="just">
              <a:buFont typeface="Arial" panose="020B0604020202020204" pitchFamily="34" charset="0"/>
              <a:buChar char="•"/>
            </a:pPr>
            <a:r>
              <a:rPr lang="en-US" b="1" dirty="0">
                <a:solidFill>
                  <a:srgbClr val="6D6A3A"/>
                </a:solidFill>
              </a:rPr>
              <a:t>less packaging, and greater social cohesion at the local level. </a:t>
            </a:r>
          </a:p>
        </p:txBody>
      </p:sp>
      <p:sp>
        <p:nvSpPr>
          <p:cNvPr id="2" name="Star: 10 Points 1">
            <a:extLst>
              <a:ext uri="{FF2B5EF4-FFF2-40B4-BE49-F238E27FC236}">
                <a16:creationId xmlns:a16="http://schemas.microsoft.com/office/drawing/2014/main" id="{6DF892ED-A380-427F-0E70-3073A68D33B4}"/>
              </a:ext>
            </a:extLst>
          </p:cNvPr>
          <p:cNvSpPr/>
          <p:nvPr/>
        </p:nvSpPr>
        <p:spPr>
          <a:xfrm>
            <a:off x="9186333" y="3776133"/>
            <a:ext cx="2557992" cy="2772376"/>
          </a:xfrm>
          <a:prstGeom prst="star10">
            <a:avLst/>
          </a:prstGeom>
          <a:solidFill>
            <a:srgbClr val="B6A8A7"/>
          </a:solidFill>
          <a:ln>
            <a:solidFill>
              <a:srgbClr val="6D6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6D6A3A"/>
                </a:solidFill>
              </a:rPr>
              <a:t>MAKING THEM A VIABLE ALTERNATIVE TO SUPERMARKETS!</a:t>
            </a:r>
            <a:endParaRPr lang="en-IE" b="1" dirty="0">
              <a:solidFill>
                <a:srgbClr val="6D6A3A"/>
              </a:solidFill>
            </a:endParaRPr>
          </a:p>
        </p:txBody>
      </p:sp>
    </p:spTree>
    <p:extLst>
      <p:ext uri="{BB962C8B-B14F-4D97-AF65-F5344CB8AC3E}">
        <p14:creationId xmlns:p14="http://schemas.microsoft.com/office/powerpoint/2010/main" val="1824817841"/>
      </p:ext>
    </p:extLst>
  </p:cSld>
  <p:clrMapOvr>
    <a:masterClrMapping/>
  </p:clrMapOvr>
</p:sld>
</file>

<file path=ppt/theme/theme1.xml><?xml version="1.0" encoding="utf-8"?>
<a:theme xmlns:a="http://schemas.openxmlformats.org/drawingml/2006/main" name="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F7F29FAAF84E49985F5364605989CA" ma:contentTypeVersion="8" ma:contentTypeDescription="Create a new document." ma:contentTypeScope="" ma:versionID="422fd0eccd15940ec8205d25b9bb0228">
  <xsd:schema xmlns:xsd="http://www.w3.org/2001/XMLSchema" xmlns:xs="http://www.w3.org/2001/XMLSchema" xmlns:p="http://schemas.microsoft.com/office/2006/metadata/properties" xmlns:ns2="67dd3286-db87-444e-8dd1-4849b974caca" targetNamespace="http://schemas.microsoft.com/office/2006/metadata/properties" ma:root="true" ma:fieldsID="0aaa5d8ecb3d525cb0abd63b0ddb9e30" ns2:_="">
    <xsd:import namespace="67dd3286-db87-444e-8dd1-4849b974ca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3286-db87-444e-8dd1-4849b974c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FD9453-01BA-4724-B071-EA0957541A69}">
  <ds:schemaRefs>
    <ds:schemaRef ds:uri="http://schemas.openxmlformats.org/package/2006/metadata/core-properties"/>
    <ds:schemaRef ds:uri="http://purl.org/dc/dcmitype/"/>
    <ds:schemaRef ds:uri="http://purl.org/dc/elements/1.1/"/>
    <ds:schemaRef ds:uri="http://www.w3.org/XML/1998/namespace"/>
    <ds:schemaRef ds:uri="67dd3286-db87-444e-8dd1-4849b974caca"/>
    <ds:schemaRef ds:uri="http://schemas.microsoft.com/office/2006/documentManagement/types"/>
    <ds:schemaRef ds:uri="http://purl.org/dc/term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FE392E70-3A5E-4698-9424-D9F775E0B3EE}">
  <ds:schemaRefs>
    <ds:schemaRef ds:uri="http://schemas.microsoft.com/sharepoint/v3/contenttype/forms"/>
  </ds:schemaRefs>
</ds:datastoreItem>
</file>

<file path=customXml/itemProps3.xml><?xml version="1.0" encoding="utf-8"?>
<ds:datastoreItem xmlns:ds="http://schemas.openxmlformats.org/officeDocument/2006/customXml" ds:itemID="{91C2138D-AA6B-4AAF-A7DE-9247FED0E61B}">
  <ds:schemaRefs>
    <ds:schemaRef ds:uri="67dd3286-db87-444e-8dd1-4849b974ca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1869</TotalTime>
  <Words>4920</Words>
  <Application>Microsoft Office PowerPoint</Application>
  <PresentationFormat>Widescreen</PresentationFormat>
  <Paragraphs>293</Paragraphs>
  <Slides>55</Slides>
  <Notes>0</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5" baseType="lpstr">
      <vt:lpstr>Arial</vt:lpstr>
      <vt:lpstr>Calibri</vt:lpstr>
      <vt:lpstr>Calibri Light</vt:lpstr>
      <vt:lpstr>Freestyle Script</vt:lpstr>
      <vt:lpstr>Montserrat Light</vt:lpstr>
      <vt:lpstr>Open Sans</vt:lpstr>
      <vt:lpstr>Quattrocento Sans</vt:lpstr>
      <vt:lpstr>Times New Roman</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canice euei</cp:lastModifiedBy>
  <cp:revision>10</cp:revision>
  <dcterms:created xsi:type="dcterms:W3CDTF">2019-11-20T14:08:21Z</dcterms:created>
  <dcterms:modified xsi:type="dcterms:W3CDTF">2022-12-02T14:08:11Z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0x010100D0F7F29FAAF84E49985F5364605989CA</vt:lpwstr>
  </property>
</Properties>
</file>