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4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7830" y="821546"/>
            <a:ext cx="797633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40407"/>
            <a:ext cx="7339965" cy="5118100"/>
          </a:xfrm>
          <a:custGeom>
            <a:avLst/>
            <a:gdLst/>
            <a:ahLst/>
            <a:cxnLst/>
            <a:rect l="l" t="t" r="r" b="b"/>
            <a:pathLst>
              <a:path w="7339965" h="5118100">
                <a:moveTo>
                  <a:pt x="7339583" y="0"/>
                </a:moveTo>
                <a:lnTo>
                  <a:pt x="0" y="0"/>
                </a:lnTo>
                <a:lnTo>
                  <a:pt x="0" y="5117592"/>
                </a:lnTo>
                <a:lnTo>
                  <a:pt x="7339583" y="5117592"/>
                </a:lnTo>
                <a:lnTo>
                  <a:pt x="7339583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444" y="6413004"/>
            <a:ext cx="441947" cy="4419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6417564"/>
            <a:ext cx="441959" cy="4404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7304" y="1444357"/>
            <a:ext cx="5187950" cy="426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672580" cy="6858000"/>
          </a:xfrm>
          <a:custGeom>
            <a:avLst/>
            <a:gdLst/>
            <a:ahLst/>
            <a:cxnLst/>
            <a:rect l="l" t="t" r="r" b="b"/>
            <a:pathLst>
              <a:path w="6672580" h="6858000">
                <a:moveTo>
                  <a:pt x="6672072" y="0"/>
                </a:moveTo>
                <a:lnTo>
                  <a:pt x="0" y="0"/>
                </a:lnTo>
                <a:lnTo>
                  <a:pt x="0" y="6858000"/>
                </a:lnTo>
                <a:lnTo>
                  <a:pt x="6672072" y="6858000"/>
                </a:lnTo>
                <a:lnTo>
                  <a:pt x="6672072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" y="5145914"/>
            <a:ext cx="4116597" cy="14054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85089" y="5335714"/>
            <a:ext cx="204470" cy="54610"/>
          </a:xfrm>
          <a:custGeom>
            <a:avLst/>
            <a:gdLst/>
            <a:ahLst/>
            <a:cxnLst/>
            <a:rect l="l" t="t" r="r" b="b"/>
            <a:pathLst>
              <a:path w="204470" h="54610">
                <a:moveTo>
                  <a:pt x="56769" y="22923"/>
                </a:moveTo>
                <a:lnTo>
                  <a:pt x="54635" y="14198"/>
                </a:lnTo>
                <a:lnTo>
                  <a:pt x="48945" y="6896"/>
                </a:lnTo>
                <a:lnTo>
                  <a:pt x="40805" y="1866"/>
                </a:lnTo>
                <a:lnTo>
                  <a:pt x="31267" y="0"/>
                </a:lnTo>
                <a:lnTo>
                  <a:pt x="23863" y="723"/>
                </a:lnTo>
                <a:lnTo>
                  <a:pt x="16459" y="4292"/>
                </a:lnTo>
                <a:lnTo>
                  <a:pt x="4940" y="14325"/>
                </a:lnTo>
                <a:lnTo>
                  <a:pt x="825" y="20764"/>
                </a:lnTo>
                <a:lnTo>
                  <a:pt x="825" y="27216"/>
                </a:lnTo>
                <a:lnTo>
                  <a:pt x="0" y="33667"/>
                </a:lnTo>
                <a:lnTo>
                  <a:pt x="4114" y="40106"/>
                </a:lnTo>
                <a:lnTo>
                  <a:pt x="11518" y="43688"/>
                </a:lnTo>
                <a:lnTo>
                  <a:pt x="17005" y="46380"/>
                </a:lnTo>
                <a:lnTo>
                  <a:pt x="23342" y="48069"/>
                </a:lnTo>
                <a:lnTo>
                  <a:pt x="30149" y="48818"/>
                </a:lnTo>
                <a:lnTo>
                  <a:pt x="37020" y="48704"/>
                </a:lnTo>
                <a:lnTo>
                  <a:pt x="46126" y="46583"/>
                </a:lnTo>
                <a:lnTo>
                  <a:pt x="52451" y="41452"/>
                </a:lnTo>
                <a:lnTo>
                  <a:pt x="55994" y="33489"/>
                </a:lnTo>
                <a:lnTo>
                  <a:pt x="56769" y="22923"/>
                </a:lnTo>
                <a:close/>
              </a:path>
              <a:path w="204470" h="54610">
                <a:moveTo>
                  <a:pt x="204025" y="37236"/>
                </a:moveTo>
                <a:lnTo>
                  <a:pt x="203593" y="27635"/>
                </a:lnTo>
                <a:lnTo>
                  <a:pt x="198158" y="18973"/>
                </a:lnTo>
                <a:lnTo>
                  <a:pt x="188861" y="12471"/>
                </a:lnTo>
                <a:lnTo>
                  <a:pt x="176872" y="9309"/>
                </a:lnTo>
                <a:lnTo>
                  <a:pt x="170294" y="9309"/>
                </a:lnTo>
                <a:lnTo>
                  <a:pt x="167830" y="10033"/>
                </a:lnTo>
                <a:lnTo>
                  <a:pt x="166179" y="10033"/>
                </a:lnTo>
                <a:lnTo>
                  <a:pt x="164541" y="10744"/>
                </a:lnTo>
                <a:lnTo>
                  <a:pt x="163715" y="10744"/>
                </a:lnTo>
                <a:lnTo>
                  <a:pt x="162064" y="11455"/>
                </a:lnTo>
                <a:lnTo>
                  <a:pt x="157137" y="15760"/>
                </a:lnTo>
                <a:lnTo>
                  <a:pt x="154660" y="20053"/>
                </a:lnTo>
                <a:lnTo>
                  <a:pt x="153022" y="25069"/>
                </a:lnTo>
                <a:lnTo>
                  <a:pt x="151371" y="32943"/>
                </a:lnTo>
                <a:lnTo>
                  <a:pt x="153022" y="39395"/>
                </a:lnTo>
                <a:lnTo>
                  <a:pt x="164541" y="49415"/>
                </a:lnTo>
                <a:lnTo>
                  <a:pt x="171932" y="52285"/>
                </a:lnTo>
                <a:lnTo>
                  <a:pt x="181813" y="54432"/>
                </a:lnTo>
                <a:lnTo>
                  <a:pt x="190487" y="54368"/>
                </a:lnTo>
                <a:lnTo>
                  <a:pt x="196926" y="50673"/>
                </a:lnTo>
                <a:lnTo>
                  <a:pt x="201358" y="44564"/>
                </a:lnTo>
                <a:lnTo>
                  <a:pt x="204025" y="37236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515700"/>
            <a:ext cx="1148715" cy="725170"/>
          </a:xfrm>
          <a:custGeom>
            <a:avLst/>
            <a:gdLst/>
            <a:ahLst/>
            <a:cxnLst/>
            <a:rect l="l" t="t" r="r" b="b"/>
            <a:pathLst>
              <a:path w="1148715" h="725170">
                <a:moveTo>
                  <a:pt x="60871" y="18618"/>
                </a:moveTo>
                <a:lnTo>
                  <a:pt x="59220" y="12890"/>
                </a:lnTo>
                <a:lnTo>
                  <a:pt x="55118" y="9309"/>
                </a:lnTo>
                <a:lnTo>
                  <a:pt x="52641" y="6438"/>
                </a:lnTo>
                <a:lnTo>
                  <a:pt x="50177" y="5016"/>
                </a:lnTo>
                <a:lnTo>
                  <a:pt x="46062" y="3581"/>
                </a:lnTo>
                <a:lnTo>
                  <a:pt x="42773" y="2146"/>
                </a:lnTo>
                <a:lnTo>
                  <a:pt x="38658" y="1435"/>
                </a:lnTo>
                <a:lnTo>
                  <a:pt x="34544" y="1435"/>
                </a:lnTo>
                <a:lnTo>
                  <a:pt x="26314" y="0"/>
                </a:lnTo>
                <a:lnTo>
                  <a:pt x="16446" y="711"/>
                </a:lnTo>
                <a:lnTo>
                  <a:pt x="9867" y="3581"/>
                </a:lnTo>
                <a:lnTo>
                  <a:pt x="2463" y="7162"/>
                </a:lnTo>
                <a:lnTo>
                  <a:pt x="0" y="13601"/>
                </a:lnTo>
                <a:lnTo>
                  <a:pt x="0" y="25781"/>
                </a:lnTo>
                <a:lnTo>
                  <a:pt x="23850" y="52273"/>
                </a:lnTo>
                <a:lnTo>
                  <a:pt x="27139" y="53708"/>
                </a:lnTo>
                <a:lnTo>
                  <a:pt x="34544" y="53708"/>
                </a:lnTo>
                <a:lnTo>
                  <a:pt x="41122" y="52273"/>
                </a:lnTo>
                <a:lnTo>
                  <a:pt x="47713" y="48704"/>
                </a:lnTo>
                <a:lnTo>
                  <a:pt x="53467" y="42252"/>
                </a:lnTo>
                <a:lnTo>
                  <a:pt x="58407" y="37236"/>
                </a:lnTo>
                <a:lnTo>
                  <a:pt x="60045" y="30073"/>
                </a:lnTo>
                <a:lnTo>
                  <a:pt x="60871" y="24345"/>
                </a:lnTo>
                <a:lnTo>
                  <a:pt x="60871" y="18618"/>
                </a:lnTo>
                <a:close/>
              </a:path>
              <a:path w="1148715" h="725170">
                <a:moveTo>
                  <a:pt x="202895" y="91147"/>
                </a:moveTo>
                <a:lnTo>
                  <a:pt x="201231" y="80835"/>
                </a:lnTo>
                <a:lnTo>
                  <a:pt x="194792" y="71475"/>
                </a:lnTo>
                <a:lnTo>
                  <a:pt x="184264" y="64452"/>
                </a:lnTo>
                <a:lnTo>
                  <a:pt x="174866" y="61861"/>
                </a:lnTo>
                <a:lnTo>
                  <a:pt x="165760" y="62484"/>
                </a:lnTo>
                <a:lnTo>
                  <a:pt x="157899" y="66065"/>
                </a:lnTo>
                <a:lnTo>
                  <a:pt x="152184" y="72326"/>
                </a:lnTo>
                <a:lnTo>
                  <a:pt x="148869" y="83616"/>
                </a:lnTo>
                <a:lnTo>
                  <a:pt x="150952" y="93814"/>
                </a:lnTo>
                <a:lnTo>
                  <a:pt x="157975" y="102946"/>
                </a:lnTo>
                <a:lnTo>
                  <a:pt x="169456" y="111010"/>
                </a:lnTo>
                <a:lnTo>
                  <a:pt x="178371" y="113868"/>
                </a:lnTo>
                <a:lnTo>
                  <a:pt x="186423" y="112433"/>
                </a:lnTo>
                <a:lnTo>
                  <a:pt x="193408" y="107784"/>
                </a:lnTo>
                <a:lnTo>
                  <a:pt x="199072" y="100977"/>
                </a:lnTo>
                <a:lnTo>
                  <a:pt x="202895" y="91147"/>
                </a:lnTo>
                <a:close/>
              </a:path>
              <a:path w="1148715" h="725170">
                <a:moveTo>
                  <a:pt x="337286" y="185483"/>
                </a:moveTo>
                <a:lnTo>
                  <a:pt x="320014" y="158991"/>
                </a:lnTo>
                <a:lnTo>
                  <a:pt x="319189" y="158991"/>
                </a:lnTo>
                <a:lnTo>
                  <a:pt x="318363" y="158267"/>
                </a:lnTo>
                <a:lnTo>
                  <a:pt x="316712" y="157556"/>
                </a:lnTo>
                <a:lnTo>
                  <a:pt x="311467" y="154698"/>
                </a:lnTo>
                <a:lnTo>
                  <a:pt x="305612" y="152984"/>
                </a:lnTo>
                <a:lnTo>
                  <a:pt x="281508" y="172326"/>
                </a:lnTo>
                <a:lnTo>
                  <a:pt x="282994" y="179755"/>
                </a:lnTo>
                <a:lnTo>
                  <a:pt x="320268" y="205206"/>
                </a:lnTo>
                <a:lnTo>
                  <a:pt x="327825" y="202679"/>
                </a:lnTo>
                <a:lnTo>
                  <a:pt x="333527" y="197459"/>
                </a:lnTo>
                <a:lnTo>
                  <a:pt x="336461" y="190500"/>
                </a:lnTo>
                <a:lnTo>
                  <a:pt x="337286" y="185483"/>
                </a:lnTo>
                <a:close/>
              </a:path>
              <a:path w="1148715" h="725170">
                <a:moveTo>
                  <a:pt x="488657" y="271424"/>
                </a:moveTo>
                <a:lnTo>
                  <a:pt x="487832" y="267843"/>
                </a:lnTo>
                <a:lnTo>
                  <a:pt x="486181" y="264985"/>
                </a:lnTo>
                <a:lnTo>
                  <a:pt x="484543" y="261404"/>
                </a:lnTo>
                <a:lnTo>
                  <a:pt x="481253" y="259257"/>
                </a:lnTo>
                <a:lnTo>
                  <a:pt x="478777" y="257098"/>
                </a:lnTo>
                <a:lnTo>
                  <a:pt x="473849" y="254952"/>
                </a:lnTo>
                <a:lnTo>
                  <a:pt x="470560" y="252806"/>
                </a:lnTo>
                <a:lnTo>
                  <a:pt x="467271" y="251371"/>
                </a:lnTo>
                <a:lnTo>
                  <a:pt x="460222" y="248970"/>
                </a:lnTo>
                <a:lnTo>
                  <a:pt x="454101" y="249313"/>
                </a:lnTo>
                <a:lnTo>
                  <a:pt x="449224" y="252476"/>
                </a:lnTo>
                <a:lnTo>
                  <a:pt x="445871" y="258533"/>
                </a:lnTo>
                <a:lnTo>
                  <a:pt x="444233" y="263550"/>
                </a:lnTo>
                <a:lnTo>
                  <a:pt x="443407" y="268566"/>
                </a:lnTo>
                <a:lnTo>
                  <a:pt x="445058" y="273570"/>
                </a:lnTo>
                <a:lnTo>
                  <a:pt x="447827" y="280200"/>
                </a:lnTo>
                <a:lnTo>
                  <a:pt x="453072" y="285750"/>
                </a:lnTo>
                <a:lnTo>
                  <a:pt x="459867" y="289687"/>
                </a:lnTo>
                <a:lnTo>
                  <a:pt x="467271" y="291477"/>
                </a:lnTo>
                <a:lnTo>
                  <a:pt x="477964" y="291477"/>
                </a:lnTo>
                <a:lnTo>
                  <a:pt x="484543" y="285750"/>
                </a:lnTo>
                <a:lnTo>
                  <a:pt x="487832" y="278587"/>
                </a:lnTo>
                <a:lnTo>
                  <a:pt x="488657" y="275005"/>
                </a:lnTo>
                <a:lnTo>
                  <a:pt x="488657" y="271424"/>
                </a:lnTo>
                <a:close/>
              </a:path>
              <a:path w="1148715" h="725170">
                <a:moveTo>
                  <a:pt x="634428" y="356768"/>
                </a:moveTo>
                <a:lnTo>
                  <a:pt x="605167" y="334276"/>
                </a:lnTo>
                <a:lnTo>
                  <a:pt x="596950" y="336524"/>
                </a:lnTo>
                <a:lnTo>
                  <a:pt x="590664" y="341617"/>
                </a:lnTo>
                <a:lnTo>
                  <a:pt x="587248" y="349123"/>
                </a:lnTo>
                <a:lnTo>
                  <a:pt x="586752" y="357632"/>
                </a:lnTo>
                <a:lnTo>
                  <a:pt x="589038" y="365480"/>
                </a:lnTo>
                <a:lnTo>
                  <a:pt x="593953" y="370979"/>
                </a:lnTo>
                <a:lnTo>
                  <a:pt x="602183" y="373443"/>
                </a:lnTo>
                <a:lnTo>
                  <a:pt x="612254" y="372491"/>
                </a:lnTo>
                <a:lnTo>
                  <a:pt x="622642" y="368452"/>
                </a:lnTo>
                <a:lnTo>
                  <a:pt x="631799" y="361657"/>
                </a:lnTo>
                <a:lnTo>
                  <a:pt x="634428" y="356768"/>
                </a:lnTo>
                <a:close/>
              </a:path>
              <a:path w="1148715" h="725170">
                <a:moveTo>
                  <a:pt x="758482" y="433285"/>
                </a:moveTo>
                <a:lnTo>
                  <a:pt x="733310" y="401853"/>
                </a:lnTo>
                <a:lnTo>
                  <a:pt x="726097" y="402932"/>
                </a:lnTo>
                <a:lnTo>
                  <a:pt x="720267" y="406831"/>
                </a:lnTo>
                <a:lnTo>
                  <a:pt x="716534" y="413232"/>
                </a:lnTo>
                <a:lnTo>
                  <a:pt x="716114" y="419963"/>
                </a:lnTo>
                <a:lnTo>
                  <a:pt x="718172" y="427367"/>
                </a:lnTo>
                <a:lnTo>
                  <a:pt x="722083" y="433971"/>
                </a:lnTo>
                <a:lnTo>
                  <a:pt x="727227" y="438289"/>
                </a:lnTo>
                <a:lnTo>
                  <a:pt x="733806" y="441871"/>
                </a:lnTo>
                <a:lnTo>
                  <a:pt x="740384" y="442595"/>
                </a:lnTo>
                <a:lnTo>
                  <a:pt x="746975" y="439724"/>
                </a:lnTo>
                <a:lnTo>
                  <a:pt x="752729" y="436867"/>
                </a:lnTo>
                <a:lnTo>
                  <a:pt x="758482" y="433285"/>
                </a:lnTo>
                <a:close/>
              </a:path>
              <a:path w="1148715" h="725170">
                <a:moveTo>
                  <a:pt x="906868" y="519938"/>
                </a:moveTo>
                <a:lnTo>
                  <a:pt x="905090" y="511606"/>
                </a:lnTo>
                <a:lnTo>
                  <a:pt x="899985" y="504901"/>
                </a:lnTo>
                <a:lnTo>
                  <a:pt x="893686" y="501281"/>
                </a:lnTo>
                <a:lnTo>
                  <a:pt x="887234" y="500151"/>
                </a:lnTo>
                <a:lnTo>
                  <a:pt x="880783" y="501573"/>
                </a:lnTo>
                <a:lnTo>
                  <a:pt x="874483" y="505612"/>
                </a:lnTo>
                <a:lnTo>
                  <a:pt x="869111" y="512800"/>
                </a:lnTo>
                <a:lnTo>
                  <a:pt x="866673" y="520649"/>
                </a:lnTo>
                <a:lnTo>
                  <a:pt x="867308" y="527977"/>
                </a:lnTo>
                <a:lnTo>
                  <a:pt x="871194" y="533539"/>
                </a:lnTo>
                <a:lnTo>
                  <a:pt x="878128" y="536892"/>
                </a:lnTo>
                <a:lnTo>
                  <a:pt x="886612" y="538289"/>
                </a:lnTo>
                <a:lnTo>
                  <a:pt x="894791" y="537667"/>
                </a:lnTo>
                <a:lnTo>
                  <a:pt x="900811" y="534974"/>
                </a:lnTo>
                <a:lnTo>
                  <a:pt x="905421" y="528256"/>
                </a:lnTo>
                <a:lnTo>
                  <a:pt x="906868" y="519938"/>
                </a:lnTo>
                <a:close/>
              </a:path>
              <a:path w="1148715" h="725170">
                <a:moveTo>
                  <a:pt x="1021740" y="625208"/>
                </a:moveTo>
                <a:lnTo>
                  <a:pt x="991895" y="604532"/>
                </a:lnTo>
                <a:lnTo>
                  <a:pt x="985545" y="606590"/>
                </a:lnTo>
                <a:lnTo>
                  <a:pt x="978966" y="610895"/>
                </a:lnTo>
                <a:lnTo>
                  <a:pt x="976490" y="622350"/>
                </a:lnTo>
                <a:lnTo>
                  <a:pt x="980605" y="625932"/>
                </a:lnTo>
                <a:lnTo>
                  <a:pt x="984719" y="630224"/>
                </a:lnTo>
                <a:lnTo>
                  <a:pt x="992124" y="633095"/>
                </a:lnTo>
                <a:lnTo>
                  <a:pt x="1005281" y="634517"/>
                </a:lnTo>
                <a:lnTo>
                  <a:pt x="1011872" y="633095"/>
                </a:lnTo>
                <a:lnTo>
                  <a:pt x="1015974" y="630224"/>
                </a:lnTo>
                <a:lnTo>
                  <a:pt x="1021740" y="625208"/>
                </a:lnTo>
                <a:close/>
              </a:path>
              <a:path w="1148715" h="725170">
                <a:moveTo>
                  <a:pt x="1148422" y="702564"/>
                </a:moveTo>
                <a:lnTo>
                  <a:pt x="1145133" y="696836"/>
                </a:lnTo>
                <a:lnTo>
                  <a:pt x="1140206" y="691819"/>
                </a:lnTo>
                <a:lnTo>
                  <a:pt x="1133894" y="687895"/>
                </a:lnTo>
                <a:lnTo>
                  <a:pt x="1126731" y="686714"/>
                </a:lnTo>
                <a:lnTo>
                  <a:pt x="1119720" y="688086"/>
                </a:lnTo>
                <a:lnTo>
                  <a:pt x="1113878" y="691819"/>
                </a:lnTo>
                <a:lnTo>
                  <a:pt x="1108938" y="695401"/>
                </a:lnTo>
                <a:lnTo>
                  <a:pt x="1107300" y="699693"/>
                </a:lnTo>
                <a:lnTo>
                  <a:pt x="1107300" y="708291"/>
                </a:lnTo>
                <a:lnTo>
                  <a:pt x="1109764" y="712584"/>
                </a:lnTo>
                <a:lnTo>
                  <a:pt x="1113878" y="716876"/>
                </a:lnTo>
                <a:lnTo>
                  <a:pt x="1120216" y="722376"/>
                </a:lnTo>
                <a:lnTo>
                  <a:pt x="1126934" y="724852"/>
                </a:lnTo>
                <a:lnTo>
                  <a:pt x="1134122" y="724230"/>
                </a:lnTo>
                <a:lnTo>
                  <a:pt x="1141844" y="720458"/>
                </a:lnTo>
                <a:lnTo>
                  <a:pt x="1145959" y="717600"/>
                </a:lnTo>
                <a:lnTo>
                  <a:pt x="1148422" y="713308"/>
                </a:lnTo>
                <a:lnTo>
                  <a:pt x="1148422" y="702564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74320" y="6496811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5864" y="0"/>
            <a:ext cx="3700258" cy="245668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7" y="6220971"/>
            <a:ext cx="1843277" cy="4117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3100" y="246888"/>
            <a:ext cx="2628899" cy="35722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40407"/>
            <a:ext cx="7339965" cy="5118100"/>
          </a:xfrm>
          <a:custGeom>
            <a:avLst/>
            <a:gdLst/>
            <a:ahLst/>
            <a:cxnLst/>
            <a:rect l="l" t="t" r="r" b="b"/>
            <a:pathLst>
              <a:path w="7339965" h="5118100">
                <a:moveTo>
                  <a:pt x="7339583" y="0"/>
                </a:moveTo>
                <a:lnTo>
                  <a:pt x="0" y="0"/>
                </a:lnTo>
                <a:lnTo>
                  <a:pt x="0" y="5117592"/>
                </a:lnTo>
                <a:lnTo>
                  <a:pt x="7339583" y="5117592"/>
                </a:lnTo>
                <a:lnTo>
                  <a:pt x="7339583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62040" y="570515"/>
            <a:ext cx="5740400" cy="1656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415" y="2532033"/>
            <a:ext cx="6716395" cy="337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steleitrim.com/leitrim-home-of-boxty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pi2016.eesc.europa.eu/v1/documents/eesc-2017-02234-00-00-ac-tra-en.docx/content" TargetMode="External"/><Relationship Id="rId5" Type="http://schemas.openxmlformats.org/officeDocument/2006/relationships/hyperlink" Target="https://www.eesc.europa.eu/" TargetMode="Externa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food.ec.europa.eu/horizontal-topics/farm-fork-strategy_en" TargetMode="External"/><Relationship Id="rId4" Type="http://schemas.openxmlformats.org/officeDocument/2006/relationships/hyperlink" Target="https://ec.europa.eu/info/strategy/priorities-2019-2024/european-green-deal_e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panostra.org/wp-content/uploads/2018/09/Berlin-Call-Action-Eng.pdf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ratio.co.uk/brand-heritage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Es1af0VpP8" TargetMode="Externa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JvNG986_3RU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hyperlink" Target="https://www.slowfood.com/" TargetMode="Externa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lIE71RuLUc" TargetMode="External"/><Relationship Id="rId5" Type="http://schemas.openxmlformats.org/officeDocument/2006/relationships/image" Target="../media/image48.jp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hyperlink" Target="http://www.leafandroot.org/?fbclid=IwAR0ful8EQR-DKkEMvf1O_P3HIVkWzpSBSDLughtt0ePOJwl-7CScYc2tOS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6_Izo-_TsQ" TargetMode="External"/><Relationship Id="rId5" Type="http://schemas.openxmlformats.org/officeDocument/2006/relationships/image" Target="../media/image49.jp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biaoisin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RIt1P4Nfi8" TargetMode="External"/><Relationship Id="rId5" Type="http://schemas.openxmlformats.org/officeDocument/2006/relationships/image" Target="../media/image5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9WeAU43FkqM&amp;t=1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hyperlink" Target="https://www.discoverireland.ie/" TargetMode="Externa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ckman.co.uk/experience-economy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br.org/1998/07/welcome-to-the-experience-economy" TargetMode="External"/><Relationship Id="rId4" Type="http://schemas.openxmlformats.org/officeDocument/2006/relationships/image" Target="../media/image5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rmadventure.co.uk/yorkshire/farm-experiences/" TargetMode="External"/><Relationship Id="rId5" Type="http://schemas.openxmlformats.org/officeDocument/2006/relationships/image" Target="../media/image56.jp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MWvyF_C-jqw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hyperlink" Target="https://burrenfarmexperience.ie/about-the-burren-farm-experience/" TargetMode="Externa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olutions.com/7-ways-to-create-an-experience-for-your-business/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hyperlink" Target="http://www.small-holders.eu/" TargetMode="External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nesco.org/en/ev.php-URL_ID%3D17716%26URL_DO%3DDO_TOPIC%26URL_SECTION%3D201.html" TargetMode="External"/><Relationship Id="rId7" Type="http://schemas.openxmlformats.org/officeDocument/2006/relationships/hyperlink" Target="https://ich.unesco.org/en/news/culture-of-ukrainian-borscht-cooking-inscribed-on-the-list-of-intangible-cultural-heritage-in-need-of-urgent-safeguarding-13412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h.unesco.org/en/RL/art-of-neapolitan-pizzaiuolo-00722" TargetMode="External"/><Relationship Id="rId5" Type="http://schemas.openxmlformats.org/officeDocument/2006/relationships/hyperlink" Target="https://ich.unesco.org/en/RL/mediterranean-diet-00884" TargetMode="External"/><Relationship Id="rId4" Type="http://schemas.openxmlformats.org/officeDocument/2006/relationships/hyperlink" Target="https://ich.unesco.org/en/RL/gastronomic-meal-of-the-french-0043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4996" y="2996844"/>
            <a:ext cx="6821170" cy="142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5515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A13A22"/>
                </a:solidFill>
                <a:latin typeface="Calibri"/>
                <a:cs typeface="Calibri"/>
              </a:rPr>
              <a:t>Modul 4:</a:t>
            </a:r>
            <a:endParaRPr sz="5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600" spc="-20" dirty="0">
                <a:solidFill>
                  <a:srgbClr val="5F210F"/>
                </a:solidFill>
                <a:latin typeface="Calibri"/>
                <a:cs typeface="Calibri"/>
              </a:rPr>
              <a:t>Uvádzanie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vašich produktov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malých poľnohospodárov </a:t>
            </a:r>
            <a:r>
              <a:rPr sz="3600" spc="-20" dirty="0">
                <a:solidFill>
                  <a:srgbClr val="5F210F"/>
                </a:solidFill>
                <a:latin typeface="Calibri"/>
                <a:cs typeface="Calibri"/>
              </a:rPr>
              <a:t>na trh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69508"/>
            <a:ext cx="9217151" cy="8884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5065" y="629471"/>
            <a:ext cx="8219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dirty="0">
                <a:latin typeface="Calibri"/>
                <a:cs typeface="Calibri"/>
              </a:rPr>
              <a:t>1. </a:t>
            </a:r>
            <a:r>
              <a:rPr sz="3600" b="1" i="0" spc="-15" dirty="0">
                <a:latin typeface="Calibri"/>
                <a:cs typeface="Calibri"/>
              </a:rPr>
              <a:t>Potravinové dedičstvo </a:t>
            </a:r>
            <a:r>
              <a:rPr sz="3600" b="1" i="0" spc="-5" dirty="0">
                <a:latin typeface="Calibri"/>
                <a:cs typeface="Calibri"/>
              </a:rPr>
              <a:t>prežitie, </a:t>
            </a:r>
            <a:r>
              <a:rPr sz="3600" b="1" i="0" spc="-15" dirty="0">
                <a:latin typeface="Calibri"/>
                <a:cs typeface="Calibri"/>
              </a:rPr>
              <a:t>dedičstvo </a:t>
            </a:r>
            <a:r>
              <a:rPr sz="3600" b="1" i="0" spc="-5" dirty="0">
                <a:latin typeface="Calibri"/>
                <a:cs typeface="Calibri"/>
              </a:rPr>
              <a:t>varenia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833" y="1901565"/>
            <a:ext cx="7058659" cy="448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715">
              <a:lnSpc>
                <a:spcPct val="114999"/>
              </a:lnSpc>
              <a:spcBef>
                <a:spcPts val="1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Dedinská kuchyňa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znamená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prijatie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zdôraznenie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kultúry prostredníctvom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jedla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Zvyčajne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ide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 historické rodinné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recepty,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dedia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generácie na generáciu.</a:t>
            </a:r>
            <a:endParaRPr sz="2400">
              <a:latin typeface="Calibri"/>
              <a:cs typeface="Calibri"/>
            </a:endParaRPr>
          </a:p>
          <a:p>
            <a:pPr marL="12700" marR="184150">
              <a:lnSpc>
                <a:spcPct val="114999"/>
              </a:lnSpc>
              <a:spcBef>
                <a:spcPts val="100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niektorých sú to recepty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vyrobené z odpadu, 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používajú jednoduché, zdravé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ingrediencie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tradičné, staromódne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techniky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nástroje.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recepty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bohaté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chuť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históriu.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Pozrime sa na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príklad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varenia v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Írsku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.....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0" y="1883664"/>
            <a:ext cx="3956303" cy="47518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76" y="569976"/>
            <a:ext cx="5675363" cy="57499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96000" y="569976"/>
            <a:ext cx="6035040" cy="5953125"/>
            <a:chOff x="6096000" y="569976"/>
            <a:chExt cx="6035040" cy="5953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5832" y="569976"/>
              <a:ext cx="5119115" cy="51831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00" y="5321808"/>
              <a:ext cx="6035040" cy="1201420"/>
            </a:xfrm>
            <a:custGeom>
              <a:avLst/>
              <a:gdLst/>
              <a:ahLst/>
              <a:cxnLst/>
              <a:rect l="l" t="t" r="r" b="b"/>
              <a:pathLst>
                <a:path w="6035040" h="1201420">
                  <a:moveTo>
                    <a:pt x="6035040" y="0"/>
                  </a:moveTo>
                  <a:lnTo>
                    <a:pt x="0" y="0"/>
                  </a:lnTo>
                  <a:lnTo>
                    <a:pt x="0" y="1200911"/>
                  </a:lnTo>
                  <a:lnTo>
                    <a:pt x="6035040" y="1200911"/>
                  </a:lnTo>
                  <a:lnTo>
                    <a:pt x="6035040" y="0"/>
                  </a:lnTo>
                  <a:close/>
                </a:path>
              </a:pathLst>
            </a:custGeom>
            <a:solidFill>
              <a:srgbClr val="AFB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5335254"/>
            <a:ext cx="11388725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0865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Nové a </a:t>
            </a:r>
            <a:r>
              <a:rPr sz="2400" spc="-15" dirty="0">
                <a:latin typeface="Calibri"/>
                <a:cs typeface="Calibri"/>
              </a:rPr>
              <a:t>inovatívne </a:t>
            </a:r>
            <a:r>
              <a:rPr sz="2400" spc="-10" dirty="0">
                <a:latin typeface="Calibri"/>
                <a:cs typeface="Calibri"/>
              </a:rPr>
              <a:t>prístupy </a:t>
            </a:r>
            <a:r>
              <a:rPr sz="2400" spc="-15" dirty="0">
                <a:latin typeface="Calibri"/>
                <a:cs typeface="Calibri"/>
              </a:rPr>
              <a:t>k </a:t>
            </a:r>
            <a:r>
              <a:rPr sz="2400" spc="-10" dirty="0">
                <a:latin typeface="Calibri"/>
                <a:cs typeface="Calibri"/>
              </a:rPr>
              <a:t>tradičným </a:t>
            </a:r>
            <a:r>
              <a:rPr sz="2400" spc="-15" dirty="0">
                <a:latin typeface="Calibri"/>
                <a:cs typeface="Calibri"/>
              </a:rPr>
              <a:t>potravinám, </a:t>
            </a:r>
            <a:r>
              <a:rPr sz="2400" spc="-20" dirty="0">
                <a:latin typeface="Calibri"/>
                <a:cs typeface="Calibri"/>
              </a:rPr>
              <a:t>ako je </a:t>
            </a:r>
            <a:r>
              <a:rPr sz="2400" spc="-10" dirty="0">
                <a:latin typeface="Calibri"/>
                <a:cs typeface="Calibri"/>
              </a:rPr>
              <a:t>Dromod Boxty </a:t>
            </a:r>
            <a:r>
              <a:rPr sz="2400" spc="-5" dirty="0">
                <a:latin typeface="Calibri"/>
                <a:cs typeface="Calibri"/>
              </a:rPr>
              <a:t>(Írsko), </a:t>
            </a:r>
            <a:r>
              <a:rPr sz="2400" spc="-15" dirty="0">
                <a:latin typeface="Calibri"/>
                <a:cs typeface="Calibri"/>
              </a:rPr>
              <a:t>sú </a:t>
            </a:r>
            <a:r>
              <a:rPr sz="2400" spc="-10" dirty="0">
                <a:latin typeface="Calibri"/>
                <a:cs typeface="Calibri"/>
              </a:rPr>
              <a:t>trendom </a:t>
            </a:r>
            <a:r>
              <a:rPr sz="2400" spc="-5" dirty="0">
                <a:latin typeface="Calibri"/>
                <a:cs typeface="Calibri"/>
              </a:rPr>
              <a:t>a objavujú sa v </a:t>
            </a:r>
            <a:r>
              <a:rPr sz="2400" spc="-10" dirty="0">
                <a:latin typeface="Calibri"/>
                <a:cs typeface="Calibri"/>
              </a:rPr>
              <a:t>celej Európe.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https://tasteleitrim.com/leitrim-home-of-boxty/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40878"/>
            <a:ext cx="5384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solidFill>
                  <a:srgbClr val="4E3825"/>
                </a:solidFill>
                <a:latin typeface="Calibri"/>
                <a:cs typeface="Calibri"/>
              </a:rPr>
              <a:t>PRÍKLAD ÍRSKEHO </a:t>
            </a:r>
            <a:r>
              <a:rPr b="1" i="0" spc="-30" dirty="0">
                <a:solidFill>
                  <a:srgbClr val="4E3825"/>
                </a:solidFill>
                <a:latin typeface="Calibri"/>
                <a:cs typeface="Calibri"/>
              </a:rPr>
              <a:t>KULTÚRNEHO DEDIČSTVA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5805" y="1858595"/>
            <a:ext cx="6457315" cy="4341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poľnohospodári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kľúčovými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prispievateľmi 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potravinovej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bezpečnosti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výžive, pretože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produkujú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väčšinu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regiónoch sveta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výživy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najľudnatejších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regiónoch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sveta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nedostatkom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farmy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podporujú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sociálnu spravodlivosť a blahobyt komunity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výhody 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hľadiska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environmentálnej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udržateľnosti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riešenia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klimatických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zmien.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Čiastočne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vyplýva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väčšej väzby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komunity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krajiny, ktoré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podporujú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vyšší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záujem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starostlivosť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prírodné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klímu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spoliehajú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poľnohospodárskej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737" y="345339"/>
            <a:ext cx="6162040" cy="981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80645" marR="5080" indent="-68580">
              <a:lnSpc>
                <a:spcPts val="3560"/>
              </a:lnSpc>
              <a:spcBef>
                <a:spcPts val="550"/>
              </a:spcBef>
            </a:pPr>
            <a:r>
              <a:rPr sz="3300" b="1" i="0" spc="-5" dirty="0">
                <a:solidFill>
                  <a:srgbClr val="A13A22"/>
                </a:solidFill>
                <a:latin typeface="Calibri"/>
                <a:cs typeface="Calibri"/>
              </a:rPr>
              <a:t>2. Drobní poľnohospodári sú </a:t>
            </a:r>
            <a:r>
              <a:rPr sz="3300" b="1" i="0" spc="-10" dirty="0">
                <a:solidFill>
                  <a:srgbClr val="A13A22"/>
                </a:solidFill>
                <a:latin typeface="Calibri"/>
                <a:cs typeface="Calibri"/>
              </a:rPr>
              <a:t>uznávaní </a:t>
            </a:r>
            <a:r>
              <a:rPr sz="3300" b="1" i="0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3300" b="1" i="0" spc="-5" dirty="0">
                <a:solidFill>
                  <a:srgbClr val="A13A22"/>
                </a:solidFill>
                <a:latin typeface="Calibri"/>
                <a:cs typeface="Calibri"/>
              </a:rPr>
              <a:t>významní </a:t>
            </a:r>
            <a:r>
              <a:rPr sz="3300" b="1" i="0" spc="-20" dirty="0">
                <a:solidFill>
                  <a:srgbClr val="A13A22"/>
                </a:solidFill>
                <a:latin typeface="Calibri"/>
                <a:cs typeface="Calibri"/>
              </a:rPr>
              <a:t>hráči </a:t>
            </a:r>
            <a:r>
              <a:rPr sz="3300" b="1" i="0" dirty="0">
                <a:solidFill>
                  <a:srgbClr val="A13A22"/>
                </a:solidFill>
                <a:latin typeface="Calibri"/>
                <a:cs typeface="Calibri"/>
              </a:rPr>
              <a:t>v </a:t>
            </a:r>
            <a:r>
              <a:rPr sz="3300" b="1" i="0" spc="-15" dirty="0">
                <a:solidFill>
                  <a:srgbClr val="A13A22"/>
                </a:solidFill>
                <a:latin typeface="Calibri"/>
                <a:cs typeface="Calibri"/>
              </a:rPr>
              <a:t>potravinárskom </a:t>
            </a:r>
            <a:r>
              <a:rPr sz="3300" b="1" i="0" spc="-10" dirty="0">
                <a:solidFill>
                  <a:srgbClr val="A13A22"/>
                </a:solidFill>
                <a:latin typeface="Calibri"/>
                <a:cs typeface="Calibri"/>
              </a:rPr>
              <a:t>sektore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4" y="0"/>
            <a:ext cx="4852415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2991" y="2043973"/>
            <a:ext cx="6862445" cy="18364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127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 podniky (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rovnako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všetci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výrobcovia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potravín)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musia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vyniknúť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jedinečnými predajnými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bodmi.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Jedným 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najlepších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spôsobov, 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dosiahnuť, je využiť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zdroje, ktoré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máte,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tomto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prípade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to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príbeh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dedičstva.</a:t>
            </a:r>
            <a:endParaRPr sz="24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690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Podeľte sa o históriu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príbeh vašej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farmy...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711" y="4191000"/>
            <a:ext cx="6435725" cy="192595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vznikli (vznik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farmy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atď.)?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vaša motivácia?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Spôsoby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minulosti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to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obnovujete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prenášate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budúcnosti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môžete vy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 zákazník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ovplyvniť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5805" y="258691"/>
            <a:ext cx="506857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3. Využitie </a:t>
            </a:r>
            <a:r>
              <a:rPr sz="3600" b="1" i="0" spc="-15" dirty="0">
                <a:solidFill>
                  <a:srgbClr val="A13A22"/>
                </a:solidFill>
                <a:latin typeface="Calibri"/>
                <a:cs typeface="Calibri"/>
              </a:rPr>
              <a:t>dedičstva </a:t>
            </a: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3600" b="1" i="0" spc="-15" dirty="0">
                <a:solidFill>
                  <a:srgbClr val="A13A22"/>
                </a:solidFill>
                <a:latin typeface="Calibri"/>
                <a:cs typeface="Calibri"/>
              </a:rPr>
              <a:t>marketingového </a:t>
            </a:r>
            <a:r>
              <a:rPr sz="3600" b="1" i="0" spc="-85" dirty="0">
                <a:solidFill>
                  <a:srgbClr val="A13A22"/>
                </a:solidFill>
                <a:latin typeface="Calibri"/>
                <a:cs typeface="Calibri"/>
              </a:rPr>
              <a:t>nástroja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66116" y="3700988"/>
            <a:ext cx="5779770" cy="2517775"/>
            <a:chOff x="6166116" y="3700988"/>
            <a:chExt cx="5779770" cy="2517775"/>
          </a:xfrm>
        </p:grpSpPr>
        <p:sp>
          <p:nvSpPr>
            <p:cNvPr id="7" name="object 7"/>
            <p:cNvSpPr/>
            <p:nvPr/>
          </p:nvSpPr>
          <p:spPr>
            <a:xfrm>
              <a:off x="6172466" y="3707338"/>
              <a:ext cx="5767070" cy="2505075"/>
            </a:xfrm>
            <a:custGeom>
              <a:avLst/>
              <a:gdLst/>
              <a:ahLst/>
              <a:cxnLst/>
              <a:rect l="l" t="t" r="r" b="b"/>
              <a:pathLst>
                <a:path w="5767070" h="2505075">
                  <a:moveTo>
                    <a:pt x="5575033" y="1355394"/>
                  </a:moveTo>
                  <a:lnTo>
                    <a:pt x="1954517" y="1355394"/>
                  </a:lnTo>
                  <a:lnTo>
                    <a:pt x="1910606" y="1360452"/>
                  </a:lnTo>
                  <a:lnTo>
                    <a:pt x="1870295" y="1374859"/>
                  </a:lnTo>
                  <a:lnTo>
                    <a:pt x="1834736" y="1397466"/>
                  </a:lnTo>
                  <a:lnTo>
                    <a:pt x="1805077" y="1427124"/>
                  </a:lnTo>
                  <a:lnTo>
                    <a:pt x="1782468" y="1462683"/>
                  </a:lnTo>
                  <a:lnTo>
                    <a:pt x="1768059" y="1502995"/>
                  </a:lnTo>
                  <a:lnTo>
                    <a:pt x="1763001" y="1546910"/>
                  </a:lnTo>
                  <a:lnTo>
                    <a:pt x="1763001" y="2312962"/>
                  </a:lnTo>
                  <a:lnTo>
                    <a:pt x="1768059" y="2356877"/>
                  </a:lnTo>
                  <a:lnTo>
                    <a:pt x="1782468" y="2397191"/>
                  </a:lnTo>
                  <a:lnTo>
                    <a:pt x="1805077" y="2432753"/>
                  </a:lnTo>
                  <a:lnTo>
                    <a:pt x="1834736" y="2462414"/>
                  </a:lnTo>
                  <a:lnTo>
                    <a:pt x="1870295" y="2485023"/>
                  </a:lnTo>
                  <a:lnTo>
                    <a:pt x="1910606" y="2499432"/>
                  </a:lnTo>
                  <a:lnTo>
                    <a:pt x="1954517" y="2504490"/>
                  </a:lnTo>
                  <a:lnTo>
                    <a:pt x="5575033" y="2504490"/>
                  </a:lnTo>
                  <a:lnTo>
                    <a:pt x="5618944" y="2499432"/>
                  </a:lnTo>
                  <a:lnTo>
                    <a:pt x="5659254" y="2485023"/>
                  </a:lnTo>
                  <a:lnTo>
                    <a:pt x="5694814" y="2462414"/>
                  </a:lnTo>
                  <a:lnTo>
                    <a:pt x="5724473" y="2432753"/>
                  </a:lnTo>
                  <a:lnTo>
                    <a:pt x="5747082" y="2397191"/>
                  </a:lnTo>
                  <a:lnTo>
                    <a:pt x="5761490" y="2356877"/>
                  </a:lnTo>
                  <a:lnTo>
                    <a:pt x="5766549" y="2312962"/>
                  </a:lnTo>
                  <a:lnTo>
                    <a:pt x="5766549" y="1546910"/>
                  </a:lnTo>
                  <a:lnTo>
                    <a:pt x="5761490" y="1502995"/>
                  </a:lnTo>
                  <a:lnTo>
                    <a:pt x="5747082" y="1462683"/>
                  </a:lnTo>
                  <a:lnTo>
                    <a:pt x="5724473" y="1427124"/>
                  </a:lnTo>
                  <a:lnTo>
                    <a:pt x="5694814" y="1397466"/>
                  </a:lnTo>
                  <a:lnTo>
                    <a:pt x="5659254" y="1374859"/>
                  </a:lnTo>
                  <a:lnTo>
                    <a:pt x="5618944" y="1360452"/>
                  </a:lnTo>
                  <a:lnTo>
                    <a:pt x="5575033" y="1355394"/>
                  </a:lnTo>
                  <a:close/>
                </a:path>
                <a:path w="5767070" h="2505075">
                  <a:moveTo>
                    <a:pt x="0" y="0"/>
                  </a:moveTo>
                  <a:lnTo>
                    <a:pt x="2430259" y="1355394"/>
                  </a:lnTo>
                  <a:lnTo>
                    <a:pt x="3431146" y="1355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2466" y="3707338"/>
              <a:ext cx="5767070" cy="2505075"/>
            </a:xfrm>
            <a:custGeom>
              <a:avLst/>
              <a:gdLst/>
              <a:ahLst/>
              <a:cxnLst/>
              <a:rect l="l" t="t" r="r" b="b"/>
              <a:pathLst>
                <a:path w="5767070" h="2505075">
                  <a:moveTo>
                    <a:pt x="1763001" y="1546910"/>
                  </a:moveTo>
                  <a:lnTo>
                    <a:pt x="1768059" y="1502995"/>
                  </a:lnTo>
                  <a:lnTo>
                    <a:pt x="1782468" y="1462683"/>
                  </a:lnTo>
                  <a:lnTo>
                    <a:pt x="1805077" y="1427124"/>
                  </a:lnTo>
                  <a:lnTo>
                    <a:pt x="1834736" y="1397466"/>
                  </a:lnTo>
                  <a:lnTo>
                    <a:pt x="1870295" y="1374859"/>
                  </a:lnTo>
                  <a:lnTo>
                    <a:pt x="1910606" y="1360452"/>
                  </a:lnTo>
                  <a:lnTo>
                    <a:pt x="1954517" y="1355394"/>
                  </a:lnTo>
                  <a:lnTo>
                    <a:pt x="2430259" y="1355394"/>
                  </a:lnTo>
                  <a:lnTo>
                    <a:pt x="0" y="0"/>
                  </a:lnTo>
                  <a:lnTo>
                    <a:pt x="3431146" y="1355394"/>
                  </a:lnTo>
                  <a:lnTo>
                    <a:pt x="5575033" y="1355394"/>
                  </a:lnTo>
                  <a:lnTo>
                    <a:pt x="5618944" y="1360452"/>
                  </a:lnTo>
                  <a:lnTo>
                    <a:pt x="5659254" y="1374859"/>
                  </a:lnTo>
                  <a:lnTo>
                    <a:pt x="5694814" y="1397466"/>
                  </a:lnTo>
                  <a:lnTo>
                    <a:pt x="5724473" y="1427124"/>
                  </a:lnTo>
                  <a:lnTo>
                    <a:pt x="5747082" y="1462683"/>
                  </a:lnTo>
                  <a:lnTo>
                    <a:pt x="5761490" y="1502995"/>
                  </a:lnTo>
                  <a:lnTo>
                    <a:pt x="5766549" y="1546910"/>
                  </a:lnTo>
                  <a:lnTo>
                    <a:pt x="5766549" y="1834172"/>
                  </a:lnTo>
                  <a:lnTo>
                    <a:pt x="5766549" y="2312962"/>
                  </a:lnTo>
                  <a:lnTo>
                    <a:pt x="5761490" y="2356877"/>
                  </a:lnTo>
                  <a:lnTo>
                    <a:pt x="5747082" y="2397191"/>
                  </a:lnTo>
                  <a:lnTo>
                    <a:pt x="5724473" y="2432753"/>
                  </a:lnTo>
                  <a:lnTo>
                    <a:pt x="5694814" y="2462414"/>
                  </a:lnTo>
                  <a:lnTo>
                    <a:pt x="5659254" y="2485023"/>
                  </a:lnTo>
                  <a:lnTo>
                    <a:pt x="5618944" y="2499432"/>
                  </a:lnTo>
                  <a:lnTo>
                    <a:pt x="5575033" y="2504490"/>
                  </a:lnTo>
                  <a:lnTo>
                    <a:pt x="3431146" y="2504490"/>
                  </a:lnTo>
                  <a:lnTo>
                    <a:pt x="2430259" y="2504490"/>
                  </a:lnTo>
                  <a:lnTo>
                    <a:pt x="1954517" y="2504490"/>
                  </a:lnTo>
                  <a:lnTo>
                    <a:pt x="1910606" y="2499432"/>
                  </a:lnTo>
                  <a:lnTo>
                    <a:pt x="1870295" y="2485023"/>
                  </a:lnTo>
                  <a:lnTo>
                    <a:pt x="1834736" y="2462414"/>
                  </a:lnTo>
                  <a:lnTo>
                    <a:pt x="1805077" y="2432753"/>
                  </a:lnTo>
                  <a:lnTo>
                    <a:pt x="1782468" y="2397191"/>
                  </a:lnTo>
                  <a:lnTo>
                    <a:pt x="1768059" y="2356877"/>
                  </a:lnTo>
                  <a:lnTo>
                    <a:pt x="1763001" y="2312962"/>
                  </a:lnTo>
                  <a:lnTo>
                    <a:pt x="1763001" y="1834172"/>
                  </a:lnTo>
                  <a:lnTo>
                    <a:pt x="1763001" y="154691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10838" y="5238949"/>
            <a:ext cx="3451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4880" marR="5080" indent="-9328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b="1" spc="-5" dirty="0" err="1">
                <a:solidFill>
                  <a:srgbClr val="5F210F"/>
                </a:solidFill>
                <a:latin typeface="Calibri"/>
                <a:cs typeface="Calibri"/>
              </a:rPr>
              <a:t>príbeho</a:t>
            </a:r>
            <a:r>
              <a:rPr lang="sk-SK" sz="2400" b="1" spc="-5" dirty="0">
                <a:solidFill>
                  <a:srgbClr val="5F210F"/>
                </a:solidFill>
                <a:latin typeface="Calibri"/>
                <a:cs typeface="Calibri"/>
              </a:rPr>
              <a:t>ch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 budeme hovoriť v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časti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3!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5676" y="1906921"/>
            <a:ext cx="6590030" cy="4140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Najmä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teraz, keď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výrobcovia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sektor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stravovacích služieb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všade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svete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snažia prežiť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následky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pandémie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Covid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súčasných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konfliktov.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Vytváranie hodnoty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svojho dedičstva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kľúčovým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spôsobom, ako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ekonomicky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prežiť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Zdieľanie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príbehu vášho dedičstva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zákazníkmi vytvorí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povedomie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etike a postupoch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použiť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jedinečný predajný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argument.</a:t>
            </a:r>
            <a:endParaRPr sz="2400">
              <a:latin typeface="Calibri"/>
              <a:cs typeface="Calibri"/>
            </a:endParaRPr>
          </a:p>
          <a:p>
            <a:pPr marL="391795" marR="384175" algn="ctr">
              <a:lnSpc>
                <a:spcPts val="2590"/>
              </a:lnSpc>
              <a:spcBef>
                <a:spcPts val="10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 environmentálneho hľadiska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správcami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ochrancami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pôdy.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Predávajte tento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 </a:t>
            </a:r>
            <a:r>
              <a:rPr sz="2400" spc="-60" dirty="0">
                <a:solidFill>
                  <a:srgbClr val="5F210F"/>
                </a:solidFill>
                <a:latin typeface="Calibri"/>
                <a:cs typeface="Calibri"/>
              </a:rPr>
              <a:t>teraz,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environmentálna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udržateľnosť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nebola nikdy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taká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dôležitá.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6415" y="258762"/>
            <a:ext cx="54146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4. </a:t>
            </a:r>
            <a:r>
              <a:rPr sz="3600" b="1" i="0" spc="-10" dirty="0">
                <a:solidFill>
                  <a:srgbClr val="A13A22"/>
                </a:solidFill>
                <a:latin typeface="Calibri"/>
                <a:cs typeface="Calibri"/>
              </a:rPr>
              <a:t>Udržateľnosť </a:t>
            </a: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z </a:t>
            </a:r>
            <a:r>
              <a:rPr sz="3600" b="1" i="0" spc="-15" dirty="0">
                <a:solidFill>
                  <a:srgbClr val="A13A22"/>
                </a:solidFill>
                <a:latin typeface="Calibri"/>
                <a:cs typeface="Calibri"/>
              </a:rPr>
              <a:t>hľadiska </a:t>
            </a: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ekonomiky a </a:t>
            </a:r>
            <a:r>
              <a:rPr sz="3600" b="1" i="0" spc="-15" dirty="0">
                <a:solidFill>
                  <a:srgbClr val="A13A22"/>
                </a:solidFill>
                <a:latin typeface="Calibri"/>
                <a:cs typeface="Calibri"/>
              </a:rPr>
              <a:t>životného prostredia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2833" y="2043973"/>
            <a:ext cx="6287770" cy="3811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9855" marR="10033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Covid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Pandemic viedol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podpore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udržateľnejších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miestnych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foriem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cestovného ruchu.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ts val="2590"/>
              </a:lnSpc>
              <a:spcBef>
                <a:spcPts val="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Tým sa zvyšuje povedomie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jedinečnosti, bohatstve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význame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daného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miesta, pričom 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správne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vyvažuje jeho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propagácia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ochrana.</a:t>
            </a:r>
            <a:endParaRPr sz="2400">
              <a:latin typeface="Calibri"/>
              <a:cs typeface="Calibri"/>
            </a:endParaRPr>
          </a:p>
          <a:p>
            <a:pPr marL="45720" marR="34290" indent="-1905" algn="ctr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Zlepšenie vnímania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miesta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jedla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robí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živším,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príjemnejším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rozvíja priame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zážitky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návštevníkov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obyvateľov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 Farm-to-Fork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0" dirty="0">
                <a:solidFill>
                  <a:srgbClr val="5F210F"/>
                </a:solidFill>
                <a:latin typeface="Calibri"/>
                <a:cs typeface="Calibri"/>
              </a:rPr>
              <a:t>dnes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života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Využite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trend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svoju propagáciu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úžitok.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Vytvárajte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zážitky z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fariem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opäť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podeľte o svoj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príbeh.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3255" y="586703"/>
            <a:ext cx="6156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5. </a:t>
            </a: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Zlepšuje </a:t>
            </a: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sa </a:t>
            </a:r>
            <a:r>
              <a:rPr sz="3600" b="1" i="0" spc="-15" dirty="0">
                <a:solidFill>
                  <a:srgbClr val="A13A22"/>
                </a:solidFill>
                <a:latin typeface="Calibri"/>
                <a:cs typeface="Calibri"/>
              </a:rPr>
              <a:t>potravinový </a:t>
            </a:r>
            <a:r>
              <a:rPr sz="3600" b="1" i="0" spc="-45" dirty="0">
                <a:solidFill>
                  <a:srgbClr val="A13A22"/>
                </a:solidFill>
                <a:latin typeface="Calibri"/>
                <a:cs typeface="Calibri"/>
              </a:rPr>
              <a:t>cestovný ruch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778927"/>
            <a:ext cx="11993880" cy="5048885"/>
            <a:chOff x="0" y="1778927"/>
            <a:chExt cx="11993880" cy="50488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78927"/>
              <a:ext cx="7482727" cy="45890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51048" y="2066543"/>
              <a:ext cx="8943340" cy="3909060"/>
            </a:xfrm>
            <a:custGeom>
              <a:avLst/>
              <a:gdLst/>
              <a:ahLst/>
              <a:cxnLst/>
              <a:rect l="l" t="t" r="r" b="b"/>
              <a:pathLst>
                <a:path w="8943340" h="3909060">
                  <a:moveTo>
                    <a:pt x="8942832" y="0"/>
                  </a:moveTo>
                  <a:lnTo>
                    <a:pt x="0" y="0"/>
                  </a:lnTo>
                  <a:lnTo>
                    <a:pt x="0" y="3909060"/>
                  </a:lnTo>
                  <a:lnTo>
                    <a:pt x="8942832" y="3909060"/>
                  </a:lnTo>
                  <a:lnTo>
                    <a:pt x="8942832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5805" y="571501"/>
            <a:ext cx="79540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solidFill>
                  <a:srgbClr val="A13A22"/>
                </a:solidFill>
                <a:latin typeface="Calibri"/>
                <a:cs typeface="Calibri"/>
              </a:rPr>
              <a:t>Pochopenie európskeho </a:t>
            </a: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rozmeru</a:t>
            </a: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5974" y="2423551"/>
            <a:ext cx="8547100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95885" indent="-204470" algn="just">
              <a:lnSpc>
                <a:spcPct val="12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Európsky hospodársky a </a:t>
            </a:r>
            <a:r>
              <a:rPr sz="2400" b="1" u="heavy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sociálny </a:t>
            </a:r>
            <a:r>
              <a:rPr sz="2400" b="1" u="heavy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výbor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(EHSV)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zdôrazňuje,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potrebné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zachovať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kultúru,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okrem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sociálneho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environmentálneho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vplyvu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oceňuje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ich výživový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kultúrny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význam.</a:t>
            </a:r>
            <a:endParaRPr sz="2400">
              <a:latin typeface="Calibri"/>
              <a:cs typeface="Calibri"/>
            </a:endParaRPr>
          </a:p>
          <a:p>
            <a:pPr marL="127000" marR="5080" indent="-635" algn="ctr">
              <a:lnSpc>
                <a:spcPct val="120000"/>
              </a:lnSpc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Vyzýva 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vytvorenie </a:t>
            </a:r>
            <a:r>
              <a:rPr sz="2400" b="1" u="heavy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komplexnej </a:t>
            </a:r>
            <a:r>
              <a:rPr sz="2400" b="1" u="heavy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európskej </a:t>
            </a:r>
            <a:r>
              <a:rPr sz="2400" b="1" u="heavy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potravinovej </a:t>
            </a:r>
            <a:r>
              <a:rPr sz="2400" b="1" u="heavy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politiky,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"by mala zlepšiť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súdržnosť v jednotlivých oblastiach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politiky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týkajúcej sa potravín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obnoviť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hodnotu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podporiť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dlhodobý posun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potravinového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produktivizmu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konzumerizmu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potravinovému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občianstvu".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4743" y="79161"/>
            <a:ext cx="1099947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3300" b="1" i="0" spc="-25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Stratégia </a:t>
            </a:r>
            <a:r>
              <a:rPr sz="3300" i="0" spc="-5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"z </a:t>
            </a:r>
            <a:r>
              <a:rPr sz="3300" b="1" i="0" spc="-25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farmy na </a:t>
            </a:r>
            <a:r>
              <a:rPr sz="3300" b="1" i="0" spc="-10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vidličku" </a:t>
            </a:r>
            <a:r>
              <a:rPr sz="3300" i="0" spc="-5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je základom </a:t>
            </a:r>
            <a:r>
              <a:rPr sz="3300" i="0" u="sng" spc="-10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4"/>
              </a:rPr>
              <a:t>európskej </a:t>
            </a:r>
            <a:r>
              <a:rPr sz="3300" i="0" u="sng" spc="-5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4"/>
              </a:rPr>
              <a:t>dohody o </a:t>
            </a:r>
            <a:r>
              <a:rPr sz="3300" i="0" u="sng" spc="-15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4"/>
              </a:rPr>
              <a:t>ekologickej </a:t>
            </a:r>
            <a:r>
              <a:rPr sz="3300" i="0" u="sng" spc="-5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4"/>
              </a:rPr>
              <a:t>úprave</a:t>
            </a:r>
            <a:r>
              <a:rPr sz="3300" i="0" spc="-5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, </a:t>
            </a:r>
            <a:r>
              <a:rPr sz="3300" i="0" spc="-50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avšak </a:t>
            </a:r>
            <a:r>
              <a:rPr sz="3300" i="0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akokoľvek </a:t>
            </a:r>
            <a:r>
              <a:rPr sz="3300" i="0" spc="-5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je </a:t>
            </a:r>
            <a:r>
              <a:rPr sz="3300" i="0" spc="-15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dôležitá </a:t>
            </a:r>
            <a:r>
              <a:rPr sz="3300" i="0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ako </a:t>
            </a:r>
            <a:r>
              <a:rPr sz="3300" i="0" spc="-20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stratégia</a:t>
            </a:r>
            <a:r>
              <a:rPr sz="3300" i="0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, </a:t>
            </a:r>
            <a:r>
              <a:rPr sz="3300" i="0" spc="-10" dirty="0">
                <a:solidFill>
                  <a:srgbClr val="A13A22"/>
                </a:solidFill>
                <a:latin typeface="Calibri"/>
                <a:cs typeface="Calibri"/>
                <a:hlinkClick r:id="rId4"/>
              </a:rPr>
              <a:t>stáva sa </a:t>
            </a:r>
            <a:r>
              <a:rPr sz="3300" i="0" spc="-15" dirty="0">
                <a:solidFill>
                  <a:srgbClr val="A13A22"/>
                </a:solidFill>
                <a:latin typeface="Calibri"/>
                <a:cs typeface="Calibri"/>
              </a:rPr>
              <a:t>trendom, ktorý </a:t>
            </a:r>
            <a:r>
              <a:rPr sz="3300" i="0" spc="-20" dirty="0">
                <a:solidFill>
                  <a:srgbClr val="A13A22"/>
                </a:solidFill>
                <a:latin typeface="Calibri"/>
                <a:cs typeface="Calibri"/>
              </a:rPr>
              <a:t>si </a:t>
            </a:r>
            <a:r>
              <a:rPr sz="3300" i="0" spc="-15" dirty="0">
                <a:solidFill>
                  <a:srgbClr val="A13A22"/>
                </a:solidFill>
                <a:latin typeface="Calibri"/>
                <a:cs typeface="Calibri"/>
              </a:rPr>
              <a:t>zákazníci </a:t>
            </a:r>
            <a:r>
              <a:rPr sz="3300" i="0" spc="-10" dirty="0">
                <a:solidFill>
                  <a:srgbClr val="A13A22"/>
                </a:solidFill>
                <a:latin typeface="Calibri"/>
                <a:cs typeface="Calibri"/>
              </a:rPr>
              <a:t>želajú.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411" y="1895610"/>
            <a:ext cx="667385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Stratégia od farmy k </a:t>
            </a:r>
            <a:r>
              <a:rPr sz="22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vidličke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má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 za cieľ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urýchliť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náš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prechod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udržateľný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potravinový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systém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by mal: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526415" y="2532033"/>
            <a:ext cx="6716395" cy="3620222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/>
              <a:t>majú </a:t>
            </a:r>
            <a:r>
              <a:rPr sz="2000" spc="-15" dirty="0"/>
              <a:t>neutrálny </a:t>
            </a:r>
            <a:r>
              <a:rPr sz="2000" dirty="0"/>
              <a:t>alebo </a:t>
            </a:r>
            <a:r>
              <a:rPr sz="2000" spc="-10" dirty="0"/>
              <a:t>pozitívny vplyv na </a:t>
            </a:r>
            <a:r>
              <a:rPr sz="2000" spc="-15" dirty="0"/>
              <a:t>životné prostredie.</a:t>
            </a: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/>
              <a:t>pomôcť </a:t>
            </a:r>
            <a:r>
              <a:rPr sz="2000" spc="-15" dirty="0"/>
              <a:t>zmierniť </a:t>
            </a:r>
            <a:r>
              <a:rPr sz="2000" spc="-10" dirty="0"/>
              <a:t>zmenu </a:t>
            </a:r>
            <a:r>
              <a:rPr sz="2000" spc="-15" dirty="0"/>
              <a:t>klímy </a:t>
            </a:r>
            <a:r>
              <a:rPr sz="2000" spc="-5" dirty="0"/>
              <a:t>a </a:t>
            </a:r>
            <a:r>
              <a:rPr sz="2000" spc="-10" dirty="0"/>
              <a:t>prispôsobiť sa </a:t>
            </a:r>
            <a:r>
              <a:rPr sz="2000" spc="-5" dirty="0"/>
              <a:t>jej dôsledkom.</a:t>
            </a: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/>
              <a:t>zvrátiť </a:t>
            </a:r>
            <a:r>
              <a:rPr sz="2000" dirty="0"/>
              <a:t>stratu </a:t>
            </a:r>
            <a:r>
              <a:rPr sz="2000" spc="-10" dirty="0"/>
              <a:t>biodiverzity</a:t>
            </a:r>
          </a:p>
          <a:p>
            <a:pPr marL="355600" marR="12700" indent="-3429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/>
              <a:t>zabezpečiť </a:t>
            </a:r>
            <a:r>
              <a:rPr sz="2000" spc="-15" dirty="0"/>
              <a:t>potravinovú </a:t>
            </a:r>
            <a:r>
              <a:rPr sz="2000" spc="-25" dirty="0"/>
              <a:t>bezpečnosť, </a:t>
            </a:r>
            <a:r>
              <a:rPr sz="2000" spc="-5" dirty="0"/>
              <a:t>výživu a verejné zdravie, </a:t>
            </a:r>
            <a:r>
              <a:rPr sz="2000" spc="-10" dirty="0"/>
              <a:t>aby </a:t>
            </a:r>
            <a:r>
              <a:rPr sz="2000" spc="-5" dirty="0"/>
              <a:t>mal </a:t>
            </a:r>
            <a:r>
              <a:rPr sz="2000" spc="-10" dirty="0"/>
              <a:t>každý prístup </a:t>
            </a:r>
            <a:r>
              <a:rPr sz="2000" spc="-20" dirty="0"/>
              <a:t>k </a:t>
            </a:r>
            <a:r>
              <a:rPr sz="2000" spc="-10" dirty="0"/>
              <a:t>dostatočnému množstvu </a:t>
            </a:r>
            <a:r>
              <a:rPr sz="2000" spc="-20" dirty="0"/>
              <a:t>bezpečných, </a:t>
            </a:r>
            <a:r>
              <a:rPr sz="2000" spc="-5" dirty="0"/>
              <a:t>výživných a </a:t>
            </a:r>
            <a:r>
              <a:rPr sz="2000" spc="-10" dirty="0"/>
              <a:t>udržateľných </a:t>
            </a:r>
            <a:r>
              <a:rPr sz="2000" spc="-15" dirty="0"/>
              <a:t>potravín.</a:t>
            </a:r>
          </a:p>
          <a:p>
            <a:pPr marL="355600" marR="194310" indent="-342900">
              <a:lnSpc>
                <a:spcPts val="2380"/>
              </a:lnSpc>
              <a:spcBef>
                <a:spcPts val="9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/>
              <a:t>zachovať </a:t>
            </a:r>
            <a:r>
              <a:rPr sz="2000" spc="-15" dirty="0"/>
              <a:t>cenovú dostupnosť potravín </a:t>
            </a:r>
            <a:r>
              <a:rPr sz="2000" dirty="0"/>
              <a:t>a </a:t>
            </a:r>
            <a:r>
              <a:rPr sz="2000" spc="-5" dirty="0"/>
              <a:t>zároveň </a:t>
            </a:r>
            <a:r>
              <a:rPr sz="2000" spc="-15" dirty="0"/>
              <a:t>vytvárať </a:t>
            </a:r>
            <a:r>
              <a:rPr sz="2000" spc="-20" dirty="0"/>
              <a:t>spravodlivejšie </a:t>
            </a:r>
            <a:r>
              <a:rPr sz="2000" spc="-10" dirty="0"/>
              <a:t>hospodárske výnosy, </a:t>
            </a:r>
            <a:r>
              <a:rPr sz="2000" spc="-15" dirty="0"/>
              <a:t>podporovať </a:t>
            </a:r>
            <a:r>
              <a:rPr sz="2000" spc="-10" dirty="0"/>
              <a:t>konkurencieschopnosť </a:t>
            </a:r>
            <a:r>
              <a:rPr sz="2000" spc="-5" dirty="0"/>
              <a:t>dodávateľského </a:t>
            </a:r>
            <a:r>
              <a:rPr sz="2000" spc="-10" dirty="0"/>
              <a:t>sektora </a:t>
            </a:r>
            <a:r>
              <a:rPr sz="2000" spc="-5" dirty="0"/>
              <a:t>EÚ a </a:t>
            </a:r>
            <a:r>
              <a:rPr sz="2000" spc="-10" dirty="0"/>
              <a:t>presadzovať </a:t>
            </a:r>
            <a:r>
              <a:rPr sz="2000" spc="-15" dirty="0"/>
              <a:t>spravodlivý obchod.</a:t>
            </a: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0098" y="2001015"/>
            <a:ext cx="4053838" cy="40584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313364" y="2634547"/>
            <a:ext cx="860425" cy="5060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290"/>
              </a:spcBef>
            </a:pPr>
            <a:r>
              <a:rPr sz="1150" b="1" dirty="0">
                <a:solidFill>
                  <a:srgbClr val="FFFFFF"/>
                </a:solidFill>
                <a:latin typeface="Calibri"/>
                <a:cs typeface="Calibri"/>
              </a:rPr>
              <a:t>UDRŽATEĽNÁ VÝROBA POTRAVÍN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12584" y="4811990"/>
            <a:ext cx="860425" cy="3536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0190" marR="5080" indent="-238125">
              <a:lnSpc>
                <a:spcPts val="1200"/>
              </a:lnSpc>
              <a:spcBef>
                <a:spcPts val="290"/>
              </a:spcBef>
            </a:pPr>
            <a:r>
              <a:rPr sz="1150" b="1" dirty="0">
                <a:solidFill>
                  <a:srgbClr val="FFFFFF"/>
                </a:solidFill>
                <a:latin typeface="Calibri"/>
                <a:cs typeface="Calibri"/>
              </a:rPr>
              <a:t>UDRŽATEĽNÉ POTRAVINY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4648" y="5116887"/>
            <a:ext cx="97726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solidFill>
                  <a:srgbClr val="FFFFFF"/>
                </a:solidFill>
                <a:latin typeface="Calibri"/>
                <a:cs typeface="Calibri"/>
              </a:rPr>
              <a:t>SPOTREBA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80857" y="3460743"/>
            <a:ext cx="2416810" cy="145097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marR="744220" indent="266065">
              <a:lnSpc>
                <a:spcPts val="3490"/>
              </a:lnSpc>
              <a:spcBef>
                <a:spcPts val="905"/>
              </a:spcBef>
            </a:pPr>
            <a:r>
              <a:rPr sz="3600" b="1" spc="-50" dirty="0">
                <a:solidFill>
                  <a:srgbClr val="A13A22"/>
                </a:solidFill>
                <a:latin typeface="Calibri"/>
                <a:cs typeface="Calibri"/>
              </a:rPr>
              <a:t>Z </a:t>
            </a:r>
            <a:r>
              <a:rPr sz="3600" b="1" spc="-55" dirty="0">
                <a:solidFill>
                  <a:srgbClr val="A13A22"/>
                </a:solidFill>
                <a:latin typeface="Calibri"/>
                <a:cs typeface="Calibri"/>
              </a:rPr>
              <a:t>FARMY </a:t>
            </a:r>
            <a:r>
              <a:rPr sz="3600" b="1" spc="-50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VIDIEK</a:t>
            </a:r>
            <a:endParaRPr sz="3600">
              <a:latin typeface="Calibri"/>
              <a:cs typeface="Calibri"/>
            </a:endParaRPr>
          </a:p>
          <a:p>
            <a:pPr marL="1569085">
              <a:lnSpc>
                <a:spcPct val="100000"/>
              </a:lnSpc>
              <a:spcBef>
                <a:spcPts val="2055"/>
              </a:spcBef>
            </a:pPr>
            <a:r>
              <a:rPr sz="1150" b="1" spc="-5" dirty="0">
                <a:solidFill>
                  <a:srgbClr val="FFFFFF"/>
                </a:solidFill>
                <a:latin typeface="Calibri"/>
                <a:cs typeface="Calibri"/>
              </a:rPr>
              <a:t>UDRŽATEĽNÉ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13143" y="4863050"/>
            <a:ext cx="908685" cy="5060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261620">
              <a:lnSpc>
                <a:spcPts val="1200"/>
              </a:lnSpc>
              <a:spcBef>
                <a:spcPts val="290"/>
              </a:spcBef>
            </a:pPr>
            <a:r>
              <a:rPr sz="1150" b="1" spc="-5" dirty="0">
                <a:solidFill>
                  <a:srgbClr val="FFFFFF"/>
                </a:solidFill>
                <a:latin typeface="Calibri"/>
                <a:cs typeface="Calibri"/>
              </a:rPr>
              <a:t>SPRACOVANIE </a:t>
            </a:r>
            <a:r>
              <a:rPr sz="1150" b="1" dirty="0">
                <a:solidFill>
                  <a:srgbClr val="FFFFFF"/>
                </a:solidFill>
                <a:latin typeface="Calibri"/>
                <a:cs typeface="Calibri"/>
              </a:rPr>
              <a:t>POTRAVÍN + DISTRIBÚCIA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39941" y="2511067"/>
            <a:ext cx="820419" cy="5060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290"/>
              </a:spcBef>
            </a:pPr>
            <a:r>
              <a:rPr sz="1150" b="1" dirty="0">
                <a:solidFill>
                  <a:srgbClr val="FFFFFF"/>
                </a:solidFill>
                <a:latin typeface="Calibri"/>
                <a:cs typeface="Calibri"/>
              </a:rPr>
              <a:t>PREDCHÁDZANIE POTRAVINOVÝM </a:t>
            </a:r>
            <a:r>
              <a:rPr sz="1150" b="1" spc="-5" dirty="0">
                <a:solidFill>
                  <a:srgbClr val="FFFFFF"/>
                </a:solidFill>
                <a:latin typeface="Calibri"/>
                <a:cs typeface="Calibri"/>
              </a:rPr>
              <a:t>STRATÁM </a:t>
            </a:r>
            <a:r>
              <a:rPr sz="115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50" b="1" spc="-5" dirty="0">
                <a:solidFill>
                  <a:srgbClr val="FFFFFF"/>
                </a:solidFill>
                <a:latin typeface="Calibri"/>
                <a:cs typeface="Calibri"/>
              </a:rPr>
              <a:t>PLYTVANIU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336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3796" y="1877567"/>
            <a:ext cx="6680200" cy="4950460"/>
            <a:chOff x="4463796" y="1877567"/>
            <a:chExt cx="6680200" cy="49504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8864" y="1877567"/>
              <a:ext cx="5754623" cy="368349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5805" y="415836"/>
            <a:ext cx="8957945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660"/>
              </a:lnSpc>
              <a:spcBef>
                <a:spcPts val="95"/>
              </a:spcBef>
            </a:pPr>
            <a:r>
              <a:rPr sz="3100" b="1" i="0" spc="-20" dirty="0">
                <a:solidFill>
                  <a:srgbClr val="A13A22"/>
                </a:solidFill>
                <a:latin typeface="Calibri"/>
                <a:cs typeface="Calibri"/>
              </a:rPr>
              <a:t>Cvičenie pre </a:t>
            </a:r>
            <a:r>
              <a:rPr sz="3100" b="1" i="0" spc="-10" dirty="0">
                <a:solidFill>
                  <a:srgbClr val="A13A22"/>
                </a:solidFill>
                <a:latin typeface="Calibri"/>
                <a:cs typeface="Calibri"/>
              </a:rPr>
              <a:t>žiakov</a:t>
            </a:r>
            <a:endParaRPr sz="31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</a:pPr>
            <a:r>
              <a:rPr sz="3100" i="0" spc="-25" dirty="0">
                <a:solidFill>
                  <a:srgbClr val="A13A22"/>
                </a:solidFill>
                <a:latin typeface="Calibri"/>
                <a:cs typeface="Calibri"/>
              </a:rPr>
              <a:t>Chcete </a:t>
            </a:r>
            <a:r>
              <a:rPr sz="3100" i="0" spc="-5" dirty="0">
                <a:solidFill>
                  <a:srgbClr val="A13A22"/>
                </a:solidFill>
                <a:latin typeface="Calibri"/>
                <a:cs typeface="Calibri"/>
              </a:rPr>
              <a:t>si prehĺbiť vedomosti o </a:t>
            </a:r>
            <a:r>
              <a:rPr sz="3100" i="0" spc="-10" dirty="0">
                <a:solidFill>
                  <a:srgbClr val="A13A22"/>
                </a:solidFill>
                <a:latin typeface="Calibri"/>
                <a:cs typeface="Calibri"/>
              </a:rPr>
              <a:t>kultúrnom </a:t>
            </a:r>
            <a:r>
              <a:rPr sz="3100" i="0" spc="-15" dirty="0">
                <a:solidFill>
                  <a:srgbClr val="A13A22"/>
                </a:solidFill>
                <a:latin typeface="Calibri"/>
                <a:cs typeface="Calibri"/>
              </a:rPr>
              <a:t>dedičstve?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788" y="2135107"/>
            <a:ext cx="4135120" cy="24999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Prečítajte si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túto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správu, aby ste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pochopili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kultúrne dedičstvo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také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dôležité.</a:t>
            </a:r>
            <a:endParaRPr sz="2800">
              <a:latin typeface="Calibri"/>
              <a:cs typeface="Calibri"/>
            </a:endParaRPr>
          </a:p>
          <a:p>
            <a:pPr marL="241300" marR="396875" indent="-229235">
              <a:lnSpc>
                <a:spcPts val="3030"/>
              </a:lnSpc>
              <a:spcBef>
                <a:spcPts val="985"/>
              </a:spcBef>
            </a:pPr>
            <a:r>
              <a:rPr sz="28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Berlin-Call-Action-Eng</a:t>
            </a:r>
            <a:r>
              <a:rPr sz="2800" u="sng" spc="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. </a:t>
            </a:r>
            <a:r>
              <a:rPr sz="28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pdf (</a:t>
            </a:r>
            <a:r>
              <a:rPr sz="2800" u="sng" spc="-1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europanostra.org)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4343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0055" y="0"/>
            <a:ext cx="10982325" cy="6856730"/>
            <a:chOff x="1210055" y="0"/>
            <a:chExt cx="10982325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055" y="6414515"/>
              <a:ext cx="441947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5948" y="6414516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2071" y="0"/>
              <a:ext cx="5519927" cy="68554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6415" y="305006"/>
            <a:ext cx="5608320" cy="465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438784" algn="l"/>
              </a:tabLst>
            </a:pP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Rozdali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 sme si veľa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materiálov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kultúre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dedičstve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slov </a:t>
            </a:r>
            <a:r>
              <a:rPr sz="2300" spc="-2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nehmotné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dedičstvo.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Prosím, nenechajte sa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tým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vystrašiť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ani odradiť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Zopakujme, že v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 tomto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kurze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chceme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pomôcť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vytvoriť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rozpoznať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hodnotu práce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produkcie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, do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ktorej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už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zapojení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ani neuvedomujete, aký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vplyv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ochranu dedičstva vášho </a:t>
            </a:r>
            <a:r>
              <a:rPr sz="2300" spc="-25" dirty="0">
                <a:solidFill>
                  <a:srgbClr val="5F210F"/>
                </a:solidFill>
                <a:latin typeface="Calibri"/>
                <a:cs typeface="Calibri"/>
              </a:rPr>
              <a:t>regiónu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svojou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každodennou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činnosťou!!!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Chceme </a:t>
            </a:r>
            <a:r>
              <a:rPr sz="2300" spc="-35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zdôrazniť,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zdieľaním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svojej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cesty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príbehu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využiť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hodnotu dedičstva vašej práce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marketingový nástroj.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108" y="356349"/>
            <a:ext cx="3164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dirty="0">
                <a:latin typeface="Calibri"/>
                <a:cs typeface="Calibri"/>
              </a:rPr>
              <a:t>Čas na </a:t>
            </a:r>
            <a:r>
              <a:rPr sz="3600" b="1" i="0" spc="-20" dirty="0">
                <a:latin typeface="Calibri"/>
                <a:cs typeface="Calibri"/>
              </a:rPr>
              <a:t>preskupenie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54658"/>
            <a:ext cx="1851025" cy="3810"/>
          </a:xfrm>
          <a:custGeom>
            <a:avLst/>
            <a:gdLst/>
            <a:ahLst/>
            <a:cxnLst/>
            <a:rect l="l" t="t" r="r" b="b"/>
            <a:pathLst>
              <a:path w="1851025" h="3809">
                <a:moveTo>
                  <a:pt x="1850850" y="3341"/>
                </a:moveTo>
                <a:lnTo>
                  <a:pt x="0" y="3341"/>
                </a:lnTo>
                <a:lnTo>
                  <a:pt x="0" y="0"/>
                </a:lnTo>
                <a:lnTo>
                  <a:pt x="1850118" y="0"/>
                </a:lnTo>
                <a:lnTo>
                  <a:pt x="1850850" y="3341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87103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10"/>
                </a:moveTo>
                <a:lnTo>
                  <a:pt x="0" y="55410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53"/>
                </a:lnTo>
                <a:lnTo>
                  <a:pt x="1164104" y="26906"/>
                </a:lnTo>
                <a:lnTo>
                  <a:pt x="1187613" y="41058"/>
                </a:lnTo>
                <a:lnTo>
                  <a:pt x="1210518" y="5541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91200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62"/>
                </a:moveTo>
                <a:lnTo>
                  <a:pt x="0" y="38362"/>
                </a:lnTo>
                <a:lnTo>
                  <a:pt x="0" y="0"/>
                </a:lnTo>
                <a:lnTo>
                  <a:pt x="895680" y="0"/>
                </a:lnTo>
                <a:lnTo>
                  <a:pt x="924522" y="9324"/>
                </a:lnTo>
                <a:lnTo>
                  <a:pt x="962753" y="23144"/>
                </a:lnTo>
                <a:lnTo>
                  <a:pt x="1000179" y="38362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251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10"/>
                </a:moveTo>
                <a:lnTo>
                  <a:pt x="0" y="55410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53"/>
                </a:lnTo>
                <a:lnTo>
                  <a:pt x="1416563" y="26906"/>
                </a:lnTo>
                <a:lnTo>
                  <a:pt x="1431789" y="41058"/>
                </a:lnTo>
                <a:lnTo>
                  <a:pt x="1446612" y="5541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70882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10"/>
                </a:moveTo>
                <a:lnTo>
                  <a:pt x="0" y="55410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06"/>
                </a:lnTo>
                <a:lnTo>
                  <a:pt x="1672175" y="41058"/>
                </a:lnTo>
                <a:lnTo>
                  <a:pt x="1680559" y="5541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520064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10"/>
                </a:moveTo>
                <a:lnTo>
                  <a:pt x="0" y="55410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53"/>
                </a:lnTo>
                <a:lnTo>
                  <a:pt x="1744949" y="26906"/>
                </a:lnTo>
                <a:lnTo>
                  <a:pt x="1751388" y="41058"/>
                </a:lnTo>
                <a:lnTo>
                  <a:pt x="1757826" y="5541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667116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4">
                <a:moveTo>
                  <a:pt x="1815777" y="57541"/>
                </a:moveTo>
                <a:lnTo>
                  <a:pt x="0" y="57541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41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221699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10"/>
                </a:moveTo>
                <a:lnTo>
                  <a:pt x="0" y="55410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53"/>
                </a:lnTo>
                <a:lnTo>
                  <a:pt x="1556878" y="26906"/>
                </a:lnTo>
                <a:lnTo>
                  <a:pt x="1568381" y="41058"/>
                </a:lnTo>
                <a:lnTo>
                  <a:pt x="1579683" y="5541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0200" y="318140"/>
            <a:ext cx="79883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0" spc="-5" dirty="0">
                <a:solidFill>
                  <a:srgbClr val="A13A22"/>
                </a:solidFill>
                <a:latin typeface="Calibri"/>
                <a:cs typeface="Calibri"/>
              </a:rPr>
              <a:t>Modul </a:t>
            </a:r>
            <a:r>
              <a:rPr sz="3300" i="0" dirty="0">
                <a:solidFill>
                  <a:srgbClr val="A13A22"/>
                </a:solidFill>
                <a:latin typeface="Calibri"/>
                <a:cs typeface="Calibri"/>
              </a:rPr>
              <a:t>4 </a:t>
            </a:r>
            <a:r>
              <a:rPr sz="3300" i="0" spc="-15" dirty="0">
                <a:solidFill>
                  <a:srgbClr val="A13A22"/>
                </a:solidFill>
                <a:latin typeface="Calibri"/>
                <a:cs typeface="Calibri"/>
              </a:rPr>
              <a:t>Marketing vašich </a:t>
            </a:r>
            <a:r>
              <a:rPr sz="3300" i="0" spc="-5" dirty="0">
                <a:solidFill>
                  <a:srgbClr val="A13A22"/>
                </a:solidFill>
                <a:latin typeface="Calibri"/>
                <a:cs typeface="Calibri"/>
              </a:rPr>
              <a:t>malých </a:t>
            </a:r>
            <a:r>
              <a:rPr sz="3300" i="0" spc="-15" dirty="0">
                <a:solidFill>
                  <a:srgbClr val="A13A22"/>
                </a:solidFill>
                <a:latin typeface="Calibri"/>
                <a:cs typeface="Calibri"/>
              </a:rPr>
              <a:t>výrobkov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4725" y="1552691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46976" y="1484375"/>
            <a:ext cx="4718685" cy="822960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91440" marR="579755">
              <a:lnSpc>
                <a:spcPts val="2380"/>
              </a:lnSpc>
              <a:spcBef>
                <a:spcPts val="760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Spojenie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medzi jedlom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dedičstvom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38822" y="2520101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33259" y="2452116"/>
            <a:ext cx="4718685" cy="822960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2095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0"/>
              </a:spcBef>
            </a:pP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Pamiatková </a:t>
            </a:r>
            <a:r>
              <a:rPr sz="2200" b="1" spc="-30" dirty="0">
                <a:solidFill>
                  <a:srgbClr val="5F210F"/>
                </a:solidFill>
                <a:latin typeface="Calibri"/>
                <a:cs typeface="Calibri"/>
              </a:rPr>
              <a:t>hodnota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produktov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22918" y="3487508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21068" y="3419855"/>
            <a:ext cx="4718685" cy="821690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90805" marR="764540">
              <a:lnSpc>
                <a:spcPts val="2380"/>
              </a:lnSpc>
              <a:spcBef>
                <a:spcPts val="755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Víťazná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komunikácia prostredníctvom rozprávania príbehov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07015" y="4454919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93635" y="4387596"/>
            <a:ext cx="4718685" cy="821690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91440" marR="1247775">
              <a:lnSpc>
                <a:spcPts val="2380"/>
              </a:lnSpc>
              <a:spcBef>
                <a:spcPts val="750"/>
              </a:spcBef>
            </a:pP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Vytváranie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zážitkov na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malej farme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sz="half" idx="2"/>
          </p:nvPr>
        </p:nvSpPr>
        <p:spPr>
          <a:xfrm>
            <a:off x="228600" y="1444357"/>
            <a:ext cx="5656654" cy="431207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pc="-5" dirty="0"/>
              <a:t>V </a:t>
            </a:r>
            <a:r>
              <a:rPr dirty="0"/>
              <a:t>tomto </a:t>
            </a:r>
            <a:r>
              <a:rPr spc="-5" dirty="0"/>
              <a:t>module </a:t>
            </a:r>
            <a:r>
              <a:rPr spc="-15" dirty="0"/>
              <a:t>začneme </a:t>
            </a:r>
            <a:r>
              <a:rPr dirty="0"/>
              <a:t>s </a:t>
            </a:r>
            <a:r>
              <a:rPr spc="-10" dirty="0"/>
              <a:t>vaším jedinečným </a:t>
            </a:r>
            <a:r>
              <a:rPr spc="-5" dirty="0"/>
              <a:t>predajným </a:t>
            </a:r>
            <a:r>
              <a:rPr spc="-20" dirty="0"/>
              <a:t>argumentom </a:t>
            </a:r>
            <a:r>
              <a:rPr spc="-5" dirty="0"/>
              <a:t>(USP), </a:t>
            </a:r>
            <a:r>
              <a:rPr spc="-10" dirty="0"/>
              <a:t>silou miestneho dedičstva </a:t>
            </a:r>
            <a:r>
              <a:rPr spc="-5" dirty="0"/>
              <a:t>a </a:t>
            </a:r>
            <a:r>
              <a:rPr dirty="0"/>
              <a:t>jeho </a:t>
            </a:r>
            <a:r>
              <a:rPr spc="-5" dirty="0"/>
              <a:t>prepojením medzi </a:t>
            </a:r>
            <a:r>
              <a:rPr spc="-20" dirty="0"/>
              <a:t>potravinami </a:t>
            </a:r>
            <a:r>
              <a:rPr dirty="0"/>
              <a:t>a </a:t>
            </a:r>
            <a:r>
              <a:rPr spc="-10" dirty="0"/>
              <a:t>miestnym dedičstvom.</a:t>
            </a:r>
          </a:p>
          <a:p>
            <a:pPr marL="12700" marR="29845">
              <a:lnSpc>
                <a:spcPts val="2590"/>
              </a:lnSpc>
              <a:spcBef>
                <a:spcPts val="1015"/>
              </a:spcBef>
              <a:tabLst>
                <a:tab pos="1329055" algn="l"/>
              </a:tabLst>
            </a:pPr>
            <a:r>
              <a:rPr dirty="0"/>
              <a:t>Dozviete sa o </a:t>
            </a:r>
            <a:r>
              <a:rPr spc="-5" dirty="0"/>
              <a:t>význame </a:t>
            </a:r>
            <a:r>
              <a:rPr spc="-10" dirty="0"/>
              <a:t>budovania značky a </a:t>
            </a:r>
            <a:r>
              <a:rPr spc="-5" dirty="0"/>
              <a:t>o tom, </a:t>
            </a:r>
            <a:r>
              <a:rPr spc="-15" dirty="0"/>
              <a:t>ako</a:t>
            </a:r>
            <a:r>
              <a:rPr spc="-10" dirty="0"/>
              <a:t> môžete profitovať zo </a:t>
            </a:r>
            <a:r>
              <a:rPr spc="-5" dirty="0"/>
              <a:t>zdieľania </a:t>
            </a:r>
            <a:r>
              <a:rPr spc="-10" dirty="0"/>
              <a:t>svojho príbehu </a:t>
            </a:r>
            <a:r>
              <a:rPr dirty="0"/>
              <a:t>a </a:t>
            </a:r>
            <a:r>
              <a:rPr spc="-10" dirty="0"/>
              <a:t>vytvárania hodnoty dedičstva </a:t>
            </a:r>
            <a:r>
              <a:rPr dirty="0"/>
              <a:t>z </a:t>
            </a:r>
            <a:r>
              <a:rPr spc="-10" dirty="0"/>
              <a:t>marketingového </a:t>
            </a:r>
            <a:r>
              <a:rPr spc="-5" dirty="0"/>
              <a:t>hľadiska.</a:t>
            </a:r>
          </a:p>
          <a:p>
            <a:pPr marL="12700" marR="208279">
              <a:lnSpc>
                <a:spcPts val="2590"/>
              </a:lnSpc>
              <a:spcBef>
                <a:spcPts val="1005"/>
              </a:spcBef>
            </a:pPr>
            <a:r>
              <a:rPr dirty="0"/>
              <a:t>Dozviete sa </a:t>
            </a:r>
            <a:r>
              <a:rPr spc="-5" dirty="0"/>
              <a:t>tiež o výhodách </a:t>
            </a:r>
            <a:r>
              <a:rPr spc="-10" dirty="0"/>
              <a:t>vytvárania </a:t>
            </a:r>
            <a:r>
              <a:rPr spc="-5" dirty="0"/>
              <a:t>zážitkov pre </a:t>
            </a:r>
            <a:r>
              <a:rPr spc="-10" dirty="0"/>
              <a:t>zákazníkov </a:t>
            </a:r>
            <a:r>
              <a:rPr spc="-5" dirty="0"/>
              <a:t>na </a:t>
            </a:r>
            <a:r>
              <a:rPr spc="-10" dirty="0"/>
              <a:t>vašom </a:t>
            </a:r>
            <a:r>
              <a:rPr spc="-5" dirty="0"/>
              <a:t>malom hospodárstve a o tom, </a:t>
            </a:r>
            <a:r>
              <a:rPr spc="-10" dirty="0"/>
              <a:t>ako môžu </a:t>
            </a:r>
            <a:r>
              <a:rPr spc="-5" dirty="0"/>
              <a:t>zvýšiť </a:t>
            </a:r>
            <a:r>
              <a:rPr spc="-10" dirty="0"/>
              <a:t>váš </a:t>
            </a:r>
            <a:r>
              <a:rPr spc="-5" dirty="0"/>
              <a:t>obchodný </a:t>
            </a:r>
            <a:r>
              <a:rPr spc="-10" dirty="0"/>
              <a:t>rast </a:t>
            </a:r>
            <a:r>
              <a:rPr spc="-5" dirty="0"/>
              <a:t>a </a:t>
            </a:r>
            <a:r>
              <a:rPr spc="-10" dirty="0"/>
              <a:t>podiel na </a:t>
            </a:r>
            <a:r>
              <a:rPr spc="-15" dirty="0"/>
              <a:t>trhu.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2252217"/>
            <a:ext cx="352742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Pamiatková </a:t>
            </a:r>
            <a:r>
              <a:rPr sz="3600" spc="-45" dirty="0">
                <a:solidFill>
                  <a:srgbClr val="5F210F"/>
                </a:solidFill>
                <a:latin typeface="Calibri"/>
                <a:cs typeface="Calibri"/>
              </a:rPr>
              <a:t>hodnota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vašich produktov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02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059" y="0"/>
            <a:ext cx="4853940" cy="6858000"/>
          </a:xfrm>
          <a:custGeom>
            <a:avLst/>
            <a:gdLst/>
            <a:ahLst/>
            <a:cxnLst/>
            <a:rect l="l" t="t" r="r" b="b"/>
            <a:pathLst>
              <a:path w="4853940" h="6858000">
                <a:moveTo>
                  <a:pt x="4853940" y="0"/>
                </a:moveTo>
                <a:lnTo>
                  <a:pt x="0" y="0"/>
                </a:lnTo>
                <a:lnTo>
                  <a:pt x="0" y="6858000"/>
                </a:lnTo>
                <a:lnTo>
                  <a:pt x="4853940" y="6858000"/>
                </a:lnTo>
                <a:lnTo>
                  <a:pt x="485394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490681" y="3567846"/>
            <a:ext cx="546100" cy="127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00" b="1" spc="-5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1792" y="2182689"/>
            <a:ext cx="2577465" cy="110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2560">
              <a:lnSpc>
                <a:spcPct val="117700"/>
              </a:lnSpc>
              <a:spcBef>
                <a:spcPts val="95"/>
              </a:spcBef>
            </a:pPr>
            <a:r>
              <a:rPr sz="3000" i="1" spc="-10" dirty="0">
                <a:solidFill>
                  <a:srgbClr val="5F210F"/>
                </a:solidFill>
                <a:latin typeface="Calibri"/>
                <a:cs typeface="Calibri"/>
              </a:rPr>
              <a:t>nechajte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krásu toho, čo </a:t>
            </a:r>
            <a:r>
              <a:rPr sz="3000" i="1" spc="-10" dirty="0">
                <a:solidFill>
                  <a:srgbClr val="5F210F"/>
                </a:solidFill>
                <a:latin typeface="Calibri"/>
                <a:cs typeface="Calibri"/>
              </a:rPr>
              <a:t>milujete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9997" y="3814825"/>
            <a:ext cx="24987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byť tým, čo robíte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92118" y="1248376"/>
            <a:ext cx="591185" cy="1382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900" b="1" i="0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7304" y="631982"/>
            <a:ext cx="5071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5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3600" b="1" spc="-15" dirty="0">
                <a:solidFill>
                  <a:srgbClr val="5F210F"/>
                </a:solidFill>
                <a:latin typeface="Calibri"/>
                <a:cs typeface="Calibri"/>
              </a:rPr>
              <a:t>dedičstvo </a:t>
            </a:r>
            <a:r>
              <a:rPr sz="3600" b="1" dirty="0">
                <a:solidFill>
                  <a:srgbClr val="5F210F"/>
                </a:solidFill>
                <a:latin typeface="Calibri"/>
                <a:cs typeface="Calibri"/>
              </a:rPr>
              <a:t>a jeho </a:t>
            </a:r>
            <a:r>
              <a:rPr sz="3600" b="1" spc="-40" dirty="0">
                <a:solidFill>
                  <a:srgbClr val="5F210F"/>
                </a:solidFill>
                <a:latin typeface="Calibri"/>
                <a:cs typeface="Calibri"/>
              </a:rPr>
              <a:t>hodnota...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97856" y="6108029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6C6A39"/>
                </a:solidFill>
                <a:latin typeface="Calibri"/>
                <a:cs typeface="Calibri"/>
              </a:rPr>
              <a:t>RUMI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772" y="1795272"/>
            <a:ext cx="6434328" cy="452170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6516" y="2043973"/>
            <a:ext cx="6263640" cy="36087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8900" marR="83185" indent="-1905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zvyčajne dôverný vzťah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pôde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prírode. Ich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správanie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úplne opačné 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priemyselných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poľnohospodárov.</a:t>
            </a:r>
            <a:endParaRPr sz="2400">
              <a:latin typeface="Calibri"/>
              <a:cs typeface="Calibri"/>
            </a:endParaRPr>
          </a:p>
          <a:p>
            <a:pPr marL="12700" marR="5080" indent="66675" algn="ctr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 poznajú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rozumejú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pôde a zvieratám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snažia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chrániť,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namiesto toho, aby 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vyčerpali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2545" marR="36830" indent="67945" algn="ctr">
              <a:lnSpc>
                <a:spcPts val="2590"/>
              </a:lnSpc>
              <a:spcBef>
                <a:spcPts val="10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Vedia,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kedy 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plodiny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zvieratá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zvýšenú pozornosť,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snažia sa pôsobiť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ochrancovia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biodiverzity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zmysle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zachovania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vzácnych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dedičných plemien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semien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7508" y="571501"/>
            <a:ext cx="5369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3600" b="1" i="0" spc="-25" dirty="0">
                <a:solidFill>
                  <a:srgbClr val="A13A22"/>
                </a:solidFill>
                <a:latin typeface="Calibri"/>
                <a:cs typeface="Calibri"/>
              </a:rPr>
              <a:t>fungujú </a:t>
            </a: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malí poľnohospodári...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08216" y="741437"/>
            <a:ext cx="3210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5F210F"/>
                </a:solidFill>
                <a:latin typeface="Calibri"/>
                <a:cs typeface="Calibri"/>
              </a:rPr>
              <a:t>Drobní poľnohospodári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244585" y="1904744"/>
            <a:ext cx="3138805" cy="1032510"/>
            <a:chOff x="8244585" y="1904744"/>
            <a:chExt cx="3138805" cy="1032510"/>
          </a:xfrm>
        </p:grpSpPr>
        <p:sp>
          <p:nvSpPr>
            <p:cNvPr id="11" name="object 11"/>
            <p:cNvSpPr/>
            <p:nvPr/>
          </p:nvSpPr>
          <p:spPr>
            <a:xfrm>
              <a:off x="8250935" y="1911094"/>
              <a:ext cx="3126105" cy="1019810"/>
            </a:xfrm>
            <a:custGeom>
              <a:avLst/>
              <a:gdLst/>
              <a:ahLst/>
              <a:cxnLst/>
              <a:rect l="l" t="t" r="r" b="b"/>
              <a:pathLst>
                <a:path w="3126104" h="1019810">
                  <a:moveTo>
                    <a:pt x="2955798" y="0"/>
                  </a:moveTo>
                  <a:lnTo>
                    <a:pt x="169926" y="0"/>
                  </a:lnTo>
                  <a:lnTo>
                    <a:pt x="124751" y="6069"/>
                  </a:lnTo>
                  <a:lnTo>
                    <a:pt x="84158" y="23198"/>
                  </a:lnTo>
                  <a:lnTo>
                    <a:pt x="49768" y="49768"/>
                  </a:lnTo>
                  <a:lnTo>
                    <a:pt x="23198" y="84158"/>
                  </a:lnTo>
                  <a:lnTo>
                    <a:pt x="6069" y="124751"/>
                  </a:lnTo>
                  <a:lnTo>
                    <a:pt x="0" y="169925"/>
                  </a:lnTo>
                  <a:lnTo>
                    <a:pt x="0" y="849630"/>
                  </a:lnTo>
                  <a:lnTo>
                    <a:pt x="6069" y="894804"/>
                  </a:lnTo>
                  <a:lnTo>
                    <a:pt x="23198" y="935397"/>
                  </a:lnTo>
                  <a:lnTo>
                    <a:pt x="49768" y="969787"/>
                  </a:lnTo>
                  <a:lnTo>
                    <a:pt x="84158" y="996357"/>
                  </a:lnTo>
                  <a:lnTo>
                    <a:pt x="124751" y="1013486"/>
                  </a:lnTo>
                  <a:lnTo>
                    <a:pt x="169926" y="1019556"/>
                  </a:lnTo>
                  <a:lnTo>
                    <a:pt x="2955798" y="1019556"/>
                  </a:lnTo>
                  <a:lnTo>
                    <a:pt x="3000972" y="1013486"/>
                  </a:lnTo>
                  <a:lnTo>
                    <a:pt x="3041565" y="996357"/>
                  </a:lnTo>
                  <a:lnTo>
                    <a:pt x="3075955" y="969787"/>
                  </a:lnTo>
                  <a:lnTo>
                    <a:pt x="3102525" y="935397"/>
                  </a:lnTo>
                  <a:lnTo>
                    <a:pt x="3119654" y="894804"/>
                  </a:lnTo>
                  <a:lnTo>
                    <a:pt x="3125724" y="849630"/>
                  </a:lnTo>
                  <a:lnTo>
                    <a:pt x="3125724" y="169925"/>
                  </a:lnTo>
                  <a:lnTo>
                    <a:pt x="3119654" y="124751"/>
                  </a:lnTo>
                  <a:lnTo>
                    <a:pt x="3102525" y="84158"/>
                  </a:lnTo>
                  <a:lnTo>
                    <a:pt x="3075955" y="49768"/>
                  </a:lnTo>
                  <a:lnTo>
                    <a:pt x="3041565" y="23198"/>
                  </a:lnTo>
                  <a:lnTo>
                    <a:pt x="3000972" y="6069"/>
                  </a:lnTo>
                  <a:lnTo>
                    <a:pt x="2955798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50935" y="1911094"/>
              <a:ext cx="3126105" cy="1019810"/>
            </a:xfrm>
            <a:custGeom>
              <a:avLst/>
              <a:gdLst/>
              <a:ahLst/>
              <a:cxnLst/>
              <a:rect l="l" t="t" r="r" b="b"/>
              <a:pathLst>
                <a:path w="3126104" h="1019810">
                  <a:moveTo>
                    <a:pt x="0" y="169925"/>
                  </a:moveTo>
                  <a:lnTo>
                    <a:pt x="6069" y="124751"/>
                  </a:lnTo>
                  <a:lnTo>
                    <a:pt x="23198" y="84158"/>
                  </a:lnTo>
                  <a:lnTo>
                    <a:pt x="49768" y="49768"/>
                  </a:lnTo>
                  <a:lnTo>
                    <a:pt x="84158" y="23198"/>
                  </a:lnTo>
                  <a:lnTo>
                    <a:pt x="124751" y="6069"/>
                  </a:lnTo>
                  <a:lnTo>
                    <a:pt x="169926" y="0"/>
                  </a:lnTo>
                  <a:lnTo>
                    <a:pt x="2955798" y="0"/>
                  </a:lnTo>
                  <a:lnTo>
                    <a:pt x="3000972" y="6069"/>
                  </a:lnTo>
                  <a:lnTo>
                    <a:pt x="3041565" y="23198"/>
                  </a:lnTo>
                  <a:lnTo>
                    <a:pt x="3075955" y="49768"/>
                  </a:lnTo>
                  <a:lnTo>
                    <a:pt x="3102525" y="84158"/>
                  </a:lnTo>
                  <a:lnTo>
                    <a:pt x="3119654" y="124751"/>
                  </a:lnTo>
                  <a:lnTo>
                    <a:pt x="3125724" y="169925"/>
                  </a:lnTo>
                  <a:lnTo>
                    <a:pt x="3125724" y="849630"/>
                  </a:lnTo>
                  <a:lnTo>
                    <a:pt x="3119654" y="894804"/>
                  </a:lnTo>
                  <a:lnTo>
                    <a:pt x="3102525" y="935397"/>
                  </a:lnTo>
                  <a:lnTo>
                    <a:pt x="3075955" y="969787"/>
                  </a:lnTo>
                  <a:lnTo>
                    <a:pt x="3041565" y="996357"/>
                  </a:lnTo>
                  <a:lnTo>
                    <a:pt x="3000972" y="1013486"/>
                  </a:lnTo>
                  <a:lnTo>
                    <a:pt x="2955798" y="1019556"/>
                  </a:lnTo>
                  <a:lnTo>
                    <a:pt x="169926" y="1019556"/>
                  </a:lnTo>
                  <a:lnTo>
                    <a:pt x="124751" y="1013486"/>
                  </a:lnTo>
                  <a:lnTo>
                    <a:pt x="84158" y="996357"/>
                  </a:lnTo>
                  <a:lnTo>
                    <a:pt x="49768" y="969787"/>
                  </a:lnTo>
                  <a:lnTo>
                    <a:pt x="23198" y="935397"/>
                  </a:lnTo>
                  <a:lnTo>
                    <a:pt x="6069" y="894804"/>
                  </a:lnTo>
                  <a:lnTo>
                    <a:pt x="0" y="849630"/>
                  </a:lnTo>
                  <a:lnTo>
                    <a:pt x="0" y="169925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73120" y="2118537"/>
            <a:ext cx="2482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REŠPEKTUJÚ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KRAJINU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SÚ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DÔVERYHODNÍ.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244585" y="3312920"/>
            <a:ext cx="3138805" cy="1032510"/>
            <a:chOff x="8244585" y="3312920"/>
            <a:chExt cx="3138805" cy="1032510"/>
          </a:xfrm>
        </p:grpSpPr>
        <p:sp>
          <p:nvSpPr>
            <p:cNvPr id="15" name="object 15"/>
            <p:cNvSpPr/>
            <p:nvPr/>
          </p:nvSpPr>
          <p:spPr>
            <a:xfrm>
              <a:off x="8250935" y="3319270"/>
              <a:ext cx="3126105" cy="1019810"/>
            </a:xfrm>
            <a:custGeom>
              <a:avLst/>
              <a:gdLst/>
              <a:ahLst/>
              <a:cxnLst/>
              <a:rect l="l" t="t" r="r" b="b"/>
              <a:pathLst>
                <a:path w="3126104" h="1019810">
                  <a:moveTo>
                    <a:pt x="2955798" y="0"/>
                  </a:moveTo>
                  <a:lnTo>
                    <a:pt x="169926" y="0"/>
                  </a:lnTo>
                  <a:lnTo>
                    <a:pt x="124751" y="6069"/>
                  </a:lnTo>
                  <a:lnTo>
                    <a:pt x="84158" y="23198"/>
                  </a:lnTo>
                  <a:lnTo>
                    <a:pt x="49768" y="49768"/>
                  </a:lnTo>
                  <a:lnTo>
                    <a:pt x="23198" y="84158"/>
                  </a:lnTo>
                  <a:lnTo>
                    <a:pt x="6069" y="124751"/>
                  </a:lnTo>
                  <a:lnTo>
                    <a:pt x="0" y="169925"/>
                  </a:lnTo>
                  <a:lnTo>
                    <a:pt x="0" y="849630"/>
                  </a:lnTo>
                  <a:lnTo>
                    <a:pt x="6069" y="894804"/>
                  </a:lnTo>
                  <a:lnTo>
                    <a:pt x="23198" y="935397"/>
                  </a:lnTo>
                  <a:lnTo>
                    <a:pt x="49768" y="969787"/>
                  </a:lnTo>
                  <a:lnTo>
                    <a:pt x="84158" y="996357"/>
                  </a:lnTo>
                  <a:lnTo>
                    <a:pt x="124751" y="1013486"/>
                  </a:lnTo>
                  <a:lnTo>
                    <a:pt x="169926" y="1019556"/>
                  </a:lnTo>
                  <a:lnTo>
                    <a:pt x="2955798" y="1019556"/>
                  </a:lnTo>
                  <a:lnTo>
                    <a:pt x="3000972" y="1013486"/>
                  </a:lnTo>
                  <a:lnTo>
                    <a:pt x="3041565" y="996357"/>
                  </a:lnTo>
                  <a:lnTo>
                    <a:pt x="3075955" y="969787"/>
                  </a:lnTo>
                  <a:lnTo>
                    <a:pt x="3102525" y="935397"/>
                  </a:lnTo>
                  <a:lnTo>
                    <a:pt x="3119654" y="894804"/>
                  </a:lnTo>
                  <a:lnTo>
                    <a:pt x="3125724" y="849630"/>
                  </a:lnTo>
                  <a:lnTo>
                    <a:pt x="3125724" y="169925"/>
                  </a:lnTo>
                  <a:lnTo>
                    <a:pt x="3119654" y="124751"/>
                  </a:lnTo>
                  <a:lnTo>
                    <a:pt x="3102525" y="84158"/>
                  </a:lnTo>
                  <a:lnTo>
                    <a:pt x="3075955" y="49768"/>
                  </a:lnTo>
                  <a:lnTo>
                    <a:pt x="3041565" y="23198"/>
                  </a:lnTo>
                  <a:lnTo>
                    <a:pt x="3000972" y="6069"/>
                  </a:lnTo>
                  <a:lnTo>
                    <a:pt x="2955798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50935" y="3319270"/>
              <a:ext cx="3126105" cy="1019810"/>
            </a:xfrm>
            <a:custGeom>
              <a:avLst/>
              <a:gdLst/>
              <a:ahLst/>
              <a:cxnLst/>
              <a:rect l="l" t="t" r="r" b="b"/>
              <a:pathLst>
                <a:path w="3126104" h="1019810">
                  <a:moveTo>
                    <a:pt x="0" y="169925"/>
                  </a:moveTo>
                  <a:lnTo>
                    <a:pt x="6069" y="124751"/>
                  </a:lnTo>
                  <a:lnTo>
                    <a:pt x="23198" y="84158"/>
                  </a:lnTo>
                  <a:lnTo>
                    <a:pt x="49768" y="49768"/>
                  </a:lnTo>
                  <a:lnTo>
                    <a:pt x="84158" y="23198"/>
                  </a:lnTo>
                  <a:lnTo>
                    <a:pt x="124751" y="6069"/>
                  </a:lnTo>
                  <a:lnTo>
                    <a:pt x="169926" y="0"/>
                  </a:lnTo>
                  <a:lnTo>
                    <a:pt x="2955798" y="0"/>
                  </a:lnTo>
                  <a:lnTo>
                    <a:pt x="3000972" y="6069"/>
                  </a:lnTo>
                  <a:lnTo>
                    <a:pt x="3041565" y="23198"/>
                  </a:lnTo>
                  <a:lnTo>
                    <a:pt x="3075955" y="49768"/>
                  </a:lnTo>
                  <a:lnTo>
                    <a:pt x="3102525" y="84158"/>
                  </a:lnTo>
                  <a:lnTo>
                    <a:pt x="3119654" y="124751"/>
                  </a:lnTo>
                  <a:lnTo>
                    <a:pt x="3125724" y="169925"/>
                  </a:lnTo>
                  <a:lnTo>
                    <a:pt x="3125724" y="849630"/>
                  </a:lnTo>
                  <a:lnTo>
                    <a:pt x="3119654" y="894804"/>
                  </a:lnTo>
                  <a:lnTo>
                    <a:pt x="3102525" y="935397"/>
                  </a:lnTo>
                  <a:lnTo>
                    <a:pt x="3075955" y="969787"/>
                  </a:lnTo>
                  <a:lnTo>
                    <a:pt x="3041565" y="996357"/>
                  </a:lnTo>
                  <a:lnTo>
                    <a:pt x="3000972" y="1013486"/>
                  </a:lnTo>
                  <a:lnTo>
                    <a:pt x="2955798" y="1019556"/>
                  </a:lnTo>
                  <a:lnTo>
                    <a:pt x="169926" y="1019556"/>
                  </a:lnTo>
                  <a:lnTo>
                    <a:pt x="124751" y="1013486"/>
                  </a:lnTo>
                  <a:lnTo>
                    <a:pt x="84158" y="996357"/>
                  </a:lnTo>
                  <a:lnTo>
                    <a:pt x="49768" y="969787"/>
                  </a:lnTo>
                  <a:lnTo>
                    <a:pt x="23198" y="935397"/>
                  </a:lnTo>
                  <a:lnTo>
                    <a:pt x="6069" y="894804"/>
                  </a:lnTo>
                  <a:lnTo>
                    <a:pt x="0" y="849630"/>
                  </a:lnTo>
                  <a:lnTo>
                    <a:pt x="0" y="169925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23736" y="3526924"/>
            <a:ext cx="2779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7244" marR="5080" indent="-8051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REŠPEKTOVAŤ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MIESTNU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HISTÓRIU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DEDIČSTVO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44585" y="4692141"/>
            <a:ext cx="3138805" cy="1032510"/>
            <a:chOff x="8244585" y="4692141"/>
            <a:chExt cx="3138805" cy="1032510"/>
          </a:xfrm>
        </p:grpSpPr>
        <p:sp>
          <p:nvSpPr>
            <p:cNvPr id="19" name="object 19"/>
            <p:cNvSpPr/>
            <p:nvPr/>
          </p:nvSpPr>
          <p:spPr>
            <a:xfrm>
              <a:off x="8250935" y="4698491"/>
              <a:ext cx="3126105" cy="1019810"/>
            </a:xfrm>
            <a:custGeom>
              <a:avLst/>
              <a:gdLst/>
              <a:ahLst/>
              <a:cxnLst/>
              <a:rect l="l" t="t" r="r" b="b"/>
              <a:pathLst>
                <a:path w="3126104" h="1019810">
                  <a:moveTo>
                    <a:pt x="2955798" y="0"/>
                  </a:moveTo>
                  <a:lnTo>
                    <a:pt x="169926" y="0"/>
                  </a:lnTo>
                  <a:lnTo>
                    <a:pt x="124751" y="6069"/>
                  </a:lnTo>
                  <a:lnTo>
                    <a:pt x="84158" y="23198"/>
                  </a:lnTo>
                  <a:lnTo>
                    <a:pt x="49768" y="49768"/>
                  </a:lnTo>
                  <a:lnTo>
                    <a:pt x="23198" y="84158"/>
                  </a:lnTo>
                  <a:lnTo>
                    <a:pt x="6069" y="124751"/>
                  </a:lnTo>
                  <a:lnTo>
                    <a:pt x="0" y="169925"/>
                  </a:lnTo>
                  <a:lnTo>
                    <a:pt x="0" y="849629"/>
                  </a:lnTo>
                  <a:lnTo>
                    <a:pt x="6069" y="894804"/>
                  </a:lnTo>
                  <a:lnTo>
                    <a:pt x="23198" y="935397"/>
                  </a:lnTo>
                  <a:lnTo>
                    <a:pt x="49768" y="969787"/>
                  </a:lnTo>
                  <a:lnTo>
                    <a:pt x="84158" y="996357"/>
                  </a:lnTo>
                  <a:lnTo>
                    <a:pt x="124751" y="1013486"/>
                  </a:lnTo>
                  <a:lnTo>
                    <a:pt x="169926" y="1019555"/>
                  </a:lnTo>
                  <a:lnTo>
                    <a:pt x="2955798" y="1019555"/>
                  </a:lnTo>
                  <a:lnTo>
                    <a:pt x="3000972" y="1013486"/>
                  </a:lnTo>
                  <a:lnTo>
                    <a:pt x="3041565" y="996357"/>
                  </a:lnTo>
                  <a:lnTo>
                    <a:pt x="3075955" y="969787"/>
                  </a:lnTo>
                  <a:lnTo>
                    <a:pt x="3102525" y="935397"/>
                  </a:lnTo>
                  <a:lnTo>
                    <a:pt x="3119654" y="894804"/>
                  </a:lnTo>
                  <a:lnTo>
                    <a:pt x="3125724" y="849629"/>
                  </a:lnTo>
                  <a:lnTo>
                    <a:pt x="3125724" y="169925"/>
                  </a:lnTo>
                  <a:lnTo>
                    <a:pt x="3119654" y="124751"/>
                  </a:lnTo>
                  <a:lnTo>
                    <a:pt x="3102525" y="84158"/>
                  </a:lnTo>
                  <a:lnTo>
                    <a:pt x="3075955" y="49768"/>
                  </a:lnTo>
                  <a:lnTo>
                    <a:pt x="3041565" y="23198"/>
                  </a:lnTo>
                  <a:lnTo>
                    <a:pt x="3000972" y="6069"/>
                  </a:lnTo>
                  <a:lnTo>
                    <a:pt x="2955798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50935" y="4698491"/>
              <a:ext cx="3126105" cy="1019810"/>
            </a:xfrm>
            <a:custGeom>
              <a:avLst/>
              <a:gdLst/>
              <a:ahLst/>
              <a:cxnLst/>
              <a:rect l="l" t="t" r="r" b="b"/>
              <a:pathLst>
                <a:path w="3126104" h="1019810">
                  <a:moveTo>
                    <a:pt x="0" y="169925"/>
                  </a:moveTo>
                  <a:lnTo>
                    <a:pt x="6069" y="124751"/>
                  </a:lnTo>
                  <a:lnTo>
                    <a:pt x="23198" y="84158"/>
                  </a:lnTo>
                  <a:lnTo>
                    <a:pt x="49768" y="49768"/>
                  </a:lnTo>
                  <a:lnTo>
                    <a:pt x="84158" y="23198"/>
                  </a:lnTo>
                  <a:lnTo>
                    <a:pt x="124751" y="6069"/>
                  </a:lnTo>
                  <a:lnTo>
                    <a:pt x="169926" y="0"/>
                  </a:lnTo>
                  <a:lnTo>
                    <a:pt x="2955798" y="0"/>
                  </a:lnTo>
                  <a:lnTo>
                    <a:pt x="3000972" y="6069"/>
                  </a:lnTo>
                  <a:lnTo>
                    <a:pt x="3041565" y="23198"/>
                  </a:lnTo>
                  <a:lnTo>
                    <a:pt x="3075955" y="49768"/>
                  </a:lnTo>
                  <a:lnTo>
                    <a:pt x="3102525" y="84158"/>
                  </a:lnTo>
                  <a:lnTo>
                    <a:pt x="3119654" y="124751"/>
                  </a:lnTo>
                  <a:lnTo>
                    <a:pt x="3125724" y="169925"/>
                  </a:lnTo>
                  <a:lnTo>
                    <a:pt x="3125724" y="849629"/>
                  </a:lnTo>
                  <a:lnTo>
                    <a:pt x="3119654" y="894804"/>
                  </a:lnTo>
                  <a:lnTo>
                    <a:pt x="3102525" y="935397"/>
                  </a:lnTo>
                  <a:lnTo>
                    <a:pt x="3075955" y="969787"/>
                  </a:lnTo>
                  <a:lnTo>
                    <a:pt x="3041565" y="996357"/>
                  </a:lnTo>
                  <a:lnTo>
                    <a:pt x="3000972" y="1013486"/>
                  </a:lnTo>
                  <a:lnTo>
                    <a:pt x="2955798" y="1019555"/>
                  </a:lnTo>
                  <a:lnTo>
                    <a:pt x="169926" y="1019555"/>
                  </a:lnTo>
                  <a:lnTo>
                    <a:pt x="124751" y="1013486"/>
                  </a:lnTo>
                  <a:lnTo>
                    <a:pt x="84158" y="996357"/>
                  </a:lnTo>
                  <a:lnTo>
                    <a:pt x="49768" y="969787"/>
                  </a:lnTo>
                  <a:lnTo>
                    <a:pt x="23198" y="935397"/>
                  </a:lnTo>
                  <a:lnTo>
                    <a:pt x="6069" y="894804"/>
                  </a:lnTo>
                  <a:lnTo>
                    <a:pt x="0" y="849629"/>
                  </a:lnTo>
                  <a:lnTo>
                    <a:pt x="0" y="169925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429833" y="4768455"/>
            <a:ext cx="2768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SNAHA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VYTVÁRANIE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BIODIVERZITY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OCHRANU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BUDÚCNOSTI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658856" y="1427733"/>
            <a:ext cx="309880" cy="403225"/>
            <a:chOff x="9658856" y="1427733"/>
            <a:chExt cx="309880" cy="403225"/>
          </a:xfrm>
        </p:grpSpPr>
        <p:sp>
          <p:nvSpPr>
            <p:cNvPr id="23" name="object 23"/>
            <p:cNvSpPr/>
            <p:nvPr/>
          </p:nvSpPr>
          <p:spPr>
            <a:xfrm>
              <a:off x="9665208" y="1434083"/>
              <a:ext cx="297180" cy="390525"/>
            </a:xfrm>
            <a:custGeom>
              <a:avLst/>
              <a:gdLst/>
              <a:ahLst/>
              <a:cxnLst/>
              <a:rect l="l" t="t" r="r" b="b"/>
              <a:pathLst>
                <a:path w="297179" h="390525">
                  <a:moveTo>
                    <a:pt x="222885" y="0"/>
                  </a:moveTo>
                  <a:lnTo>
                    <a:pt x="74295" y="0"/>
                  </a:lnTo>
                  <a:lnTo>
                    <a:pt x="74295" y="241553"/>
                  </a:lnTo>
                  <a:lnTo>
                    <a:pt x="0" y="241553"/>
                  </a:lnTo>
                  <a:lnTo>
                    <a:pt x="148590" y="390143"/>
                  </a:lnTo>
                  <a:lnTo>
                    <a:pt x="297180" y="241553"/>
                  </a:lnTo>
                  <a:lnTo>
                    <a:pt x="222885" y="24155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65206" y="1434083"/>
              <a:ext cx="297180" cy="390525"/>
            </a:xfrm>
            <a:custGeom>
              <a:avLst/>
              <a:gdLst/>
              <a:ahLst/>
              <a:cxnLst/>
              <a:rect l="l" t="t" r="r" b="b"/>
              <a:pathLst>
                <a:path w="297179" h="390525">
                  <a:moveTo>
                    <a:pt x="0" y="241553"/>
                  </a:moveTo>
                  <a:lnTo>
                    <a:pt x="74295" y="241553"/>
                  </a:lnTo>
                  <a:lnTo>
                    <a:pt x="74295" y="0"/>
                  </a:lnTo>
                  <a:lnTo>
                    <a:pt x="222885" y="0"/>
                  </a:lnTo>
                  <a:lnTo>
                    <a:pt x="222885" y="241553"/>
                  </a:lnTo>
                  <a:lnTo>
                    <a:pt x="297180" y="241553"/>
                  </a:lnTo>
                  <a:lnTo>
                    <a:pt x="148590" y="390143"/>
                  </a:lnTo>
                  <a:lnTo>
                    <a:pt x="0" y="241553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4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3274" y="1812747"/>
            <a:ext cx="6833234" cy="3937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5410" marR="99060" indent="-2540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Vzhľadom na nestabilitu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nášho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hospodárstva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dôležité, aby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vy,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hľadali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spôsoby,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zvýšiť príjmy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svojho podniku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 marR="5080" indent="-3810" algn="ctr">
              <a:lnSpc>
                <a:spcPts val="2590"/>
              </a:lnSpc>
              <a:spcBef>
                <a:spcPts val="1015"/>
              </a:spcBef>
              <a:tabLst>
                <a:tab pos="355727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poľnohospodárskych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produktov možno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čistením,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chladením, varením, kombinovaním,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mletím, kultivovaním, mletím,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extrahovaním,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sušením,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ručným spracovaním, balením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distribúciou. Toto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nazýva pridávanie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hodnoty.</a:t>
            </a:r>
            <a:endParaRPr sz="2400" dirty="0">
              <a:latin typeface="Calibri"/>
              <a:cs typeface="Calibri"/>
            </a:endParaRPr>
          </a:p>
          <a:p>
            <a:pPr marL="71755" marR="67945" indent="635" algn="ctr">
              <a:lnSpc>
                <a:spcPts val="2590"/>
              </a:lnSpc>
              <a:spcBef>
                <a:spcPts val="100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užitočnou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stratégiou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informovať o 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pridanej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hodnote prostredníctvom informácií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vzdelávania, informovať zákazníka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vašom dedičstve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zdôrazniť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zvýšila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pridaná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hodnota vašich výrobkov.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6464" y="571501"/>
            <a:ext cx="65925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Pridávanie </a:t>
            </a:r>
            <a:r>
              <a:rPr sz="3600" b="1" i="0" spc="-45" dirty="0">
                <a:solidFill>
                  <a:srgbClr val="A13A22"/>
                </a:solidFill>
                <a:latin typeface="Calibri"/>
                <a:cs typeface="Calibri"/>
              </a:rPr>
              <a:t>hodnoty </a:t>
            </a:r>
            <a:r>
              <a:rPr sz="3600" b="1" i="0" spc="-25" dirty="0">
                <a:solidFill>
                  <a:srgbClr val="A13A22"/>
                </a:solidFill>
                <a:latin typeface="Calibri"/>
                <a:cs typeface="Calibri"/>
              </a:rPr>
              <a:t>poľnohospodárskym </a:t>
            </a:r>
            <a:r>
              <a:rPr sz="3600" b="1" i="0" spc="-10" dirty="0">
                <a:solidFill>
                  <a:srgbClr val="A13A22"/>
                </a:solidFill>
                <a:latin typeface="Calibri"/>
                <a:cs typeface="Calibri"/>
              </a:rPr>
              <a:t>produktom</a:t>
            </a:r>
            <a:r>
              <a:rPr sz="3600" b="1" i="0" spc="-20" dirty="0">
                <a:solidFill>
                  <a:srgbClr val="A13A22"/>
                </a:solidFill>
                <a:latin typeface="Calibri"/>
                <a:cs typeface="Calibri"/>
              </a:rPr>
              <a:t>...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6036" y="2043973"/>
            <a:ext cx="6324600" cy="34569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395" marR="234950" indent="63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Vieme, 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možné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zvýšiť podnikanie malých poľnohospodárov pridaním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nespracovaným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poľnohospodárskym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produktom,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pridanie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zadarmo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 marR="5080" indent="-635" algn="ctr">
              <a:lnSpc>
                <a:spcPts val="2590"/>
              </a:lnSpc>
              <a:spcBef>
                <a:spcPts val="101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znamená, že je potrebné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vykonať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viac práce,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zamestnať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zamestnancov,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nakúpiť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strojov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zásob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dodržiavať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pravidiel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predpisov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týkajúcich sa budov, spracovania,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balenia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označovania.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Pridanie </a:t>
            </a:r>
            <a:r>
              <a:rPr sz="2800" b="1" spc="-40" dirty="0">
                <a:solidFill>
                  <a:srgbClr val="5F210F"/>
                </a:solidFill>
                <a:latin typeface="Calibri"/>
                <a:cs typeface="Calibri"/>
              </a:rPr>
              <a:t>hodnoty </a:t>
            </a:r>
            <a:r>
              <a:rPr sz="2800" b="1" u="sng" spc="-1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dedičstva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stojí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menej!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5922" y="571785"/>
            <a:ext cx="651687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Pridávanie </a:t>
            </a:r>
            <a:r>
              <a:rPr sz="3600" b="1" i="0" spc="-45" dirty="0">
                <a:solidFill>
                  <a:srgbClr val="A13A22"/>
                </a:solidFill>
                <a:latin typeface="Calibri"/>
                <a:cs typeface="Calibri"/>
              </a:rPr>
              <a:t>hodnoty </a:t>
            </a:r>
            <a:r>
              <a:rPr sz="3600" b="1" i="0" spc="-25" dirty="0">
                <a:solidFill>
                  <a:srgbClr val="A13A22"/>
                </a:solidFill>
                <a:latin typeface="Calibri"/>
                <a:cs typeface="Calibri"/>
              </a:rPr>
              <a:t>poľnohospodárskym </a:t>
            </a:r>
            <a:r>
              <a:rPr sz="3600" b="1" i="0" spc="-10" dirty="0">
                <a:solidFill>
                  <a:srgbClr val="A13A22"/>
                </a:solidFill>
                <a:latin typeface="Calibri"/>
                <a:cs typeface="Calibri"/>
              </a:rPr>
              <a:t>produktom</a:t>
            </a:r>
            <a:r>
              <a:rPr sz="3600" b="1" i="0" spc="-20" dirty="0">
                <a:solidFill>
                  <a:srgbClr val="A13A22"/>
                </a:solidFill>
                <a:latin typeface="Calibri"/>
                <a:cs typeface="Calibri"/>
              </a:rPr>
              <a:t>...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04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376" y="2043973"/>
            <a:ext cx="6466840" cy="3811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38455" marR="332105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Luxusné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značky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už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dlho spoliehajú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dedičstvo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odkaz,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vyjadrili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hodnotu,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pričom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 príbehu o pôvode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priamo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zvyšuje vnímanie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sily značky.</a:t>
            </a:r>
            <a:endParaRPr sz="2400">
              <a:latin typeface="Calibri"/>
              <a:cs typeface="Calibri"/>
            </a:endParaRPr>
          </a:p>
          <a:p>
            <a:pPr marL="12700" marR="5080" indent="635" algn="ctr">
              <a:lnSpc>
                <a:spcPts val="2590"/>
              </a:lnSpc>
              <a:spcBef>
                <a:spcPts val="1015"/>
              </a:spcBef>
            </a:pP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Aspekt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dedičstva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dodáva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vnímaniu hodnoty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značky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asociácie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hĺbky,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autenticity 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dôveryhodnosti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prispieva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zvýšenej lojalite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akceptácii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prémiových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cien. 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 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mali/mohli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predávať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luxusný tovar. Bez ohľadu na to, či ide 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ekologické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nie, ale zvyčajne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ekologické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považujú za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luxusné,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získať prémiové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ceny.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5621" y="571501"/>
            <a:ext cx="2823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20" dirty="0">
                <a:solidFill>
                  <a:srgbClr val="A13A22"/>
                </a:solidFill>
                <a:latin typeface="Calibri"/>
                <a:cs typeface="Calibri"/>
              </a:rPr>
              <a:t>Prečo práve </a:t>
            </a:r>
            <a:r>
              <a:rPr sz="3600" b="1" i="0" spc="-15" dirty="0">
                <a:solidFill>
                  <a:srgbClr val="A13A22"/>
                </a:solidFill>
                <a:latin typeface="Calibri"/>
                <a:cs typeface="Calibri"/>
              </a:rPr>
              <a:t>dedičstvo?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4009" y="2043973"/>
            <a:ext cx="6215380" cy="45961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13030" indent="-1270" algn="ctr">
              <a:lnSpc>
                <a:spcPts val="2590"/>
              </a:lnSpc>
              <a:spcBef>
                <a:spcPts val="425"/>
              </a:spcBef>
              <a:tabLst>
                <a:tab pos="458724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Aktívnou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komunikáciou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snažiť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budovať dlhodobé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emocionálne väzby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Najmä 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časoch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nestability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práve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dedičstvo hlavným prúdom hodnoty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pákového efektu.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Bežnou marketingovou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stratégiou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využitie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dlhovekosti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zdôraznenie spoľahlivosti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základných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hodnôt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výkonnosti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pridaním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dedičstva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príbehu 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pôvodu naznačujete národné,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historické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kultúrne hodnoty.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Oslovte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emócie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svojich zákazníkov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vytvorte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kultúrne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relevantné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spojenia prostredníctvom rozprávania príbehov.</a:t>
            </a:r>
            <a:endParaRPr sz="2400">
              <a:latin typeface="Calibri"/>
              <a:cs typeface="Calibri"/>
            </a:endParaRPr>
          </a:p>
          <a:p>
            <a:pPr marR="100330" algn="ctr">
              <a:lnSpc>
                <a:spcPct val="100000"/>
              </a:lnSpc>
              <a:spcBef>
                <a:spcPts val="705"/>
              </a:spcBef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Poďme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dozvedieť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tom,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urobiť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5346065" algn="ctr">
              <a:lnSpc>
                <a:spcPct val="100000"/>
              </a:lnSpc>
              <a:spcBef>
                <a:spcPts val="705"/>
              </a:spcBef>
            </a:pP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Zdroj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0405" y="571501"/>
            <a:ext cx="3994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to </a:t>
            </a: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funguje?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2403179"/>
            <a:ext cx="29616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Rozprávanie príbehov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3600" spc="-20" dirty="0">
                <a:solidFill>
                  <a:srgbClr val="5F210F"/>
                </a:solidFill>
                <a:latin typeface="Calibri"/>
                <a:cs typeface="Calibri"/>
              </a:rPr>
              <a:t>marketingový </a:t>
            </a:r>
            <a:r>
              <a:rPr sz="3600" spc="-85" dirty="0">
                <a:solidFill>
                  <a:srgbClr val="5F210F"/>
                </a:solidFill>
                <a:latin typeface="Calibri"/>
                <a:cs typeface="Calibri"/>
              </a:rPr>
              <a:t>nástroj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03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059" y="0"/>
            <a:ext cx="4853940" cy="6858000"/>
          </a:xfrm>
          <a:custGeom>
            <a:avLst/>
            <a:gdLst/>
            <a:ahLst/>
            <a:cxnLst/>
            <a:rect l="l" t="t" r="r" b="b"/>
            <a:pathLst>
              <a:path w="4853940" h="6858000">
                <a:moveTo>
                  <a:pt x="4853940" y="0"/>
                </a:moveTo>
                <a:lnTo>
                  <a:pt x="0" y="0"/>
                </a:lnTo>
                <a:lnTo>
                  <a:pt x="0" y="6858000"/>
                </a:lnTo>
                <a:lnTo>
                  <a:pt x="4853940" y="6858000"/>
                </a:lnTo>
                <a:lnTo>
                  <a:pt x="485394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776722" y="4101038"/>
            <a:ext cx="546100" cy="127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00" b="1" spc="-5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19620" y="1498631"/>
            <a:ext cx="3963035" cy="1382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900" spc="225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r>
              <a:rPr sz="3000" b="0" i="1" dirty="0">
                <a:solidFill>
                  <a:srgbClr val="5F210F"/>
                </a:solidFill>
                <a:latin typeface="Calibri"/>
                <a:cs typeface="Calibri"/>
              </a:rPr>
              <a:t>Komunikácia je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899" y="631982"/>
            <a:ext cx="5946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404F2E"/>
                </a:solidFill>
                <a:latin typeface="Calibri"/>
                <a:cs typeface="Calibri"/>
              </a:rPr>
              <a:t>Komunikácia </a:t>
            </a:r>
            <a:r>
              <a:rPr sz="3600" b="1" spc="-5" dirty="0">
                <a:solidFill>
                  <a:srgbClr val="404F2E"/>
                </a:solidFill>
                <a:latin typeface="Calibri"/>
                <a:cs typeface="Calibri"/>
              </a:rPr>
              <a:t>prostredníctvom </a:t>
            </a:r>
            <a:r>
              <a:rPr sz="3600" b="1" spc="-10" dirty="0">
                <a:solidFill>
                  <a:srgbClr val="404F2E"/>
                </a:solidFill>
                <a:latin typeface="Calibri"/>
                <a:cs typeface="Calibri"/>
              </a:rPr>
              <a:t>rozprávania príbehov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531" y="1552955"/>
            <a:ext cx="6434327" cy="45232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06741" y="2659919"/>
            <a:ext cx="4183379" cy="13055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ctr">
              <a:lnSpc>
                <a:spcPts val="3240"/>
              </a:lnSpc>
              <a:spcBef>
                <a:spcPts val="505"/>
              </a:spcBef>
            </a:pP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odovzdávanie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3000" i="1" spc="-15" dirty="0">
                <a:solidFill>
                  <a:srgbClr val="5F210F"/>
                </a:solidFill>
                <a:latin typeface="Calibri"/>
                <a:cs typeface="Calibri"/>
              </a:rPr>
              <a:t>výmena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informácií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hovorením,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písaním alebo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použitím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nejakého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3450" y="4264089"/>
            <a:ext cx="247414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-5" dirty="0" err="1">
                <a:solidFill>
                  <a:srgbClr val="5F210F"/>
                </a:solidFill>
                <a:latin typeface="Calibri"/>
                <a:cs typeface="Calibri"/>
              </a:rPr>
              <a:t>iné</a:t>
            </a:r>
            <a:r>
              <a:rPr lang="sk-SK" sz="3000" i="1" spc="-5" dirty="0">
                <a:solidFill>
                  <a:srgbClr val="5F210F"/>
                </a:solidFill>
                <a:latin typeface="Calibri"/>
                <a:cs typeface="Calibri"/>
              </a:rPr>
              <a:t>ho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3000" i="1" spc="-5" dirty="0" err="1">
                <a:solidFill>
                  <a:srgbClr val="5F210F"/>
                </a:solidFill>
                <a:latin typeface="Calibri"/>
                <a:cs typeface="Calibri"/>
              </a:rPr>
              <a:t>médi</a:t>
            </a:r>
            <a:r>
              <a:rPr lang="sk-SK" sz="3000" i="1" spc="-5" dirty="0">
                <a:solidFill>
                  <a:srgbClr val="5F210F"/>
                </a:solidFill>
                <a:latin typeface="Calibri"/>
                <a:cs typeface="Calibri"/>
              </a:rPr>
              <a:t>a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20145" y="5440163"/>
            <a:ext cx="1659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6C6A39"/>
                </a:solidFill>
                <a:latin typeface="Calibri"/>
                <a:cs typeface="Calibri"/>
              </a:rPr>
              <a:t>Oxfordský </a:t>
            </a:r>
            <a:r>
              <a:rPr sz="1800" spc="-5" dirty="0">
                <a:solidFill>
                  <a:srgbClr val="6C6A39"/>
                </a:solidFill>
                <a:latin typeface="Calibri"/>
                <a:cs typeface="Calibri"/>
              </a:rPr>
              <a:t>slovník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5857" y="571501"/>
            <a:ext cx="5146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13A22"/>
                </a:solidFill>
              </a:rPr>
              <a:t>Sila </a:t>
            </a:r>
            <a:r>
              <a:rPr spc="-10" dirty="0">
                <a:solidFill>
                  <a:srgbClr val="A13A22"/>
                </a:solidFill>
              </a:rPr>
              <a:t>rozprávania príbehov...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2958" y="2051176"/>
            <a:ext cx="6271895" cy="322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Rozprávanie príbehov má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psychologickú silu,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ktorá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neho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robí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silný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marketingový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nástroj:</a:t>
            </a:r>
            <a:endParaRPr sz="2400">
              <a:latin typeface="Calibri"/>
              <a:cs typeface="Calibri"/>
            </a:endParaRPr>
          </a:p>
          <a:p>
            <a:pPr marL="66040" marR="60960" indent="-635" algn="ctr">
              <a:lnSpc>
                <a:spcPct val="120000"/>
              </a:lnSpc>
              <a:spcBef>
                <a:spcPts val="994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Emócie: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počujete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cítite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osobný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vzťah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ktorý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len teoretický;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založený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fascinujúcich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neurovedeckých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faktoch.</a:t>
            </a:r>
            <a:endParaRPr sz="2400">
              <a:latin typeface="Calibri"/>
              <a:cs typeface="Calibri"/>
            </a:endParaRPr>
          </a:p>
          <a:p>
            <a:pPr marL="208915" marR="204470" algn="ctr">
              <a:lnSpc>
                <a:spcPct val="120000"/>
              </a:lnSpc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počúvaní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príbehu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aktivuje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zapája oveľa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viac oblastí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mozgu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59495" y="2365244"/>
            <a:ext cx="3133725" cy="2932430"/>
            <a:chOff x="8159495" y="2365244"/>
            <a:chExt cx="3133725" cy="2932430"/>
          </a:xfrm>
        </p:grpSpPr>
        <p:sp>
          <p:nvSpPr>
            <p:cNvPr id="10" name="object 10"/>
            <p:cNvSpPr/>
            <p:nvPr/>
          </p:nvSpPr>
          <p:spPr>
            <a:xfrm>
              <a:off x="8880348" y="2561843"/>
              <a:ext cx="1950720" cy="73660"/>
            </a:xfrm>
            <a:custGeom>
              <a:avLst/>
              <a:gdLst/>
              <a:ahLst/>
              <a:cxnLst/>
              <a:rect l="l" t="t" r="r" b="b"/>
              <a:pathLst>
                <a:path w="1950720" h="73660">
                  <a:moveTo>
                    <a:pt x="103632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103632" y="73152"/>
                  </a:lnTo>
                  <a:lnTo>
                    <a:pt x="103632" y="0"/>
                  </a:lnTo>
                  <a:close/>
                </a:path>
                <a:path w="1950720" h="73660">
                  <a:moveTo>
                    <a:pt x="1950720" y="0"/>
                  </a:moveTo>
                  <a:lnTo>
                    <a:pt x="1872996" y="0"/>
                  </a:lnTo>
                  <a:lnTo>
                    <a:pt x="1872996" y="73152"/>
                  </a:lnTo>
                  <a:lnTo>
                    <a:pt x="1950720" y="73152"/>
                  </a:lnTo>
                  <a:lnTo>
                    <a:pt x="1950720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495" y="2365244"/>
              <a:ext cx="3133344" cy="293218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07830" y="2078653"/>
            <a:ext cx="349250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Spojenie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medzi jedlom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dedičstvom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01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10399" y="1727968"/>
            <a:ext cx="6553834" cy="466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32384" indent="63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Poslucháč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si k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príbehu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vytvorí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emocionálny vzťah, posolstvo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považuje za autentické,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tak sa aj rozprávač stáva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dôveryhodnou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osobou.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Podporuje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aktívnu predstavivosť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poslucháča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zahŕňa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obojstrannú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interakciu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rozprávačom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poslucháčmi.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 umožňuje poslucháčom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vizualizovať živé, zmyslové prvky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základe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rozprávačovho výkonu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vlastných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skúseností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poznatkov.</a:t>
            </a:r>
            <a:endParaRPr sz="2400">
              <a:latin typeface="Calibri"/>
              <a:cs typeface="Calibri"/>
            </a:endParaRPr>
          </a:p>
          <a:p>
            <a:pPr marL="520065" marR="508634" algn="ctr">
              <a:lnSpc>
                <a:spcPct val="100000"/>
              </a:lnSpc>
              <a:spcBef>
                <a:spcPts val="1000"/>
              </a:spcBef>
              <a:tabLst>
                <a:tab pos="5451475" algn="l"/>
              </a:tabLst>
            </a:pP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Chceme, aby ste sa naučili rozprávať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príbeh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svojho </a:t>
            </a:r>
            <a:r>
              <a:rPr sz="2400" b="1" spc="5" dirty="0">
                <a:solidFill>
                  <a:srgbClr val="5F210F"/>
                </a:solidFill>
                <a:latin typeface="Calibri"/>
                <a:cs typeface="Calibri"/>
              </a:rPr>
              <a:t>potravinového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dedičstva!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5313" y="571785"/>
            <a:ext cx="5146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13A22"/>
                </a:solidFill>
              </a:rPr>
              <a:t>Sila </a:t>
            </a:r>
            <a:r>
              <a:rPr spc="-10" dirty="0">
                <a:solidFill>
                  <a:srgbClr val="A13A22"/>
                </a:solidFill>
              </a:rPr>
              <a:t>rozprávania príbehov...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227180" y="2386589"/>
            <a:ext cx="2867660" cy="2716530"/>
            <a:chOff x="8227180" y="2386589"/>
            <a:chExt cx="2867660" cy="2716530"/>
          </a:xfrm>
        </p:grpSpPr>
        <p:sp>
          <p:nvSpPr>
            <p:cNvPr id="10" name="object 10"/>
            <p:cNvSpPr/>
            <p:nvPr/>
          </p:nvSpPr>
          <p:spPr>
            <a:xfrm>
              <a:off x="10568878" y="2391139"/>
              <a:ext cx="430530" cy="363855"/>
            </a:xfrm>
            <a:custGeom>
              <a:avLst/>
              <a:gdLst/>
              <a:ahLst/>
              <a:cxnLst/>
              <a:rect l="l" t="t" r="r" b="b"/>
              <a:pathLst>
                <a:path w="430529" h="363855">
                  <a:moveTo>
                    <a:pt x="215018" y="363516"/>
                  </a:moveTo>
                  <a:lnTo>
                    <a:pt x="169140" y="347509"/>
                  </a:lnTo>
                  <a:lnTo>
                    <a:pt x="112802" y="302113"/>
                  </a:lnTo>
                  <a:lnTo>
                    <a:pt x="69208" y="264849"/>
                  </a:lnTo>
                  <a:lnTo>
                    <a:pt x="37242" y="232520"/>
                  </a:lnTo>
                  <a:lnTo>
                    <a:pt x="3784" y="170001"/>
                  </a:lnTo>
                  <a:lnTo>
                    <a:pt x="0" y="133483"/>
                  </a:lnTo>
                  <a:lnTo>
                    <a:pt x="89" y="131939"/>
                  </a:lnTo>
                  <a:lnTo>
                    <a:pt x="17416" y="63900"/>
                  </a:lnTo>
                  <a:lnTo>
                    <a:pt x="71316" y="14348"/>
                  </a:lnTo>
                  <a:lnTo>
                    <a:pt x="144851" y="0"/>
                  </a:lnTo>
                  <a:lnTo>
                    <a:pt x="181503" y="7790"/>
                  </a:lnTo>
                  <a:lnTo>
                    <a:pt x="215018" y="25314"/>
                  </a:lnTo>
                  <a:lnTo>
                    <a:pt x="374597" y="25314"/>
                  </a:lnTo>
                  <a:lnTo>
                    <a:pt x="389659" y="35717"/>
                  </a:lnTo>
                  <a:lnTo>
                    <a:pt x="412619" y="63900"/>
                  </a:lnTo>
                  <a:lnTo>
                    <a:pt x="424151" y="91475"/>
                  </a:lnTo>
                  <a:lnTo>
                    <a:pt x="134254" y="91475"/>
                  </a:lnTo>
                  <a:lnTo>
                    <a:pt x="116916" y="93911"/>
                  </a:lnTo>
                  <a:lnTo>
                    <a:pt x="104864" y="101444"/>
                  </a:lnTo>
                  <a:lnTo>
                    <a:pt x="97830" y="114416"/>
                  </a:lnTo>
                  <a:lnTo>
                    <a:pt x="95545" y="133165"/>
                  </a:lnTo>
                  <a:lnTo>
                    <a:pt x="98726" y="152927"/>
                  </a:lnTo>
                  <a:lnTo>
                    <a:pt x="131387" y="194795"/>
                  </a:lnTo>
                  <a:lnTo>
                    <a:pt x="176547" y="234177"/>
                  </a:lnTo>
                  <a:lnTo>
                    <a:pt x="215018" y="265487"/>
                  </a:lnTo>
                  <a:lnTo>
                    <a:pt x="359931" y="265487"/>
                  </a:lnTo>
                  <a:lnTo>
                    <a:pt x="359765" y="265655"/>
                  </a:lnTo>
                  <a:lnTo>
                    <a:pt x="316403" y="302743"/>
                  </a:lnTo>
                  <a:lnTo>
                    <a:pt x="260895" y="347509"/>
                  </a:lnTo>
                  <a:lnTo>
                    <a:pt x="239126" y="359515"/>
                  </a:lnTo>
                  <a:lnTo>
                    <a:pt x="215018" y="363516"/>
                  </a:lnTo>
                  <a:close/>
                </a:path>
                <a:path w="430529" h="363855">
                  <a:moveTo>
                    <a:pt x="374597" y="25314"/>
                  </a:moveTo>
                  <a:lnTo>
                    <a:pt x="215018" y="25314"/>
                  </a:lnTo>
                  <a:lnTo>
                    <a:pt x="248533" y="7790"/>
                  </a:lnTo>
                  <a:lnTo>
                    <a:pt x="285184" y="0"/>
                  </a:lnTo>
                  <a:lnTo>
                    <a:pt x="322677" y="2124"/>
                  </a:lnTo>
                  <a:lnTo>
                    <a:pt x="358719" y="14348"/>
                  </a:lnTo>
                  <a:lnTo>
                    <a:pt x="374597" y="25314"/>
                  </a:lnTo>
                  <a:close/>
                </a:path>
                <a:path w="430529" h="363855">
                  <a:moveTo>
                    <a:pt x="215018" y="133483"/>
                  </a:moveTo>
                  <a:lnTo>
                    <a:pt x="171052" y="110961"/>
                  </a:lnTo>
                  <a:lnTo>
                    <a:pt x="164173" y="102703"/>
                  </a:lnTo>
                  <a:lnTo>
                    <a:pt x="155413" y="96528"/>
                  </a:lnTo>
                  <a:lnTo>
                    <a:pt x="145272" y="92697"/>
                  </a:lnTo>
                  <a:lnTo>
                    <a:pt x="134254" y="91475"/>
                  </a:lnTo>
                  <a:lnTo>
                    <a:pt x="295781" y="91475"/>
                  </a:lnTo>
                  <a:lnTo>
                    <a:pt x="284763" y="92697"/>
                  </a:lnTo>
                  <a:lnTo>
                    <a:pt x="274622" y="96528"/>
                  </a:lnTo>
                  <a:lnTo>
                    <a:pt x="265862" y="102703"/>
                  </a:lnTo>
                  <a:lnTo>
                    <a:pt x="258984" y="110961"/>
                  </a:lnTo>
                  <a:lnTo>
                    <a:pt x="250514" y="120406"/>
                  </a:lnTo>
                  <a:lnTo>
                    <a:pt x="240011" y="127490"/>
                  </a:lnTo>
                  <a:lnTo>
                    <a:pt x="228003" y="131939"/>
                  </a:lnTo>
                  <a:lnTo>
                    <a:pt x="215018" y="133483"/>
                  </a:lnTo>
                  <a:close/>
                </a:path>
                <a:path w="430529" h="363855">
                  <a:moveTo>
                    <a:pt x="359931" y="265487"/>
                  </a:moveTo>
                  <a:lnTo>
                    <a:pt x="215018" y="265487"/>
                  </a:lnTo>
                  <a:lnTo>
                    <a:pt x="252614" y="235005"/>
                  </a:lnTo>
                  <a:lnTo>
                    <a:pt x="272783" y="218076"/>
                  </a:lnTo>
                  <a:lnTo>
                    <a:pt x="314128" y="180449"/>
                  </a:lnTo>
                  <a:lnTo>
                    <a:pt x="334490" y="133165"/>
                  </a:lnTo>
                  <a:lnTo>
                    <a:pt x="332205" y="114416"/>
                  </a:lnTo>
                  <a:lnTo>
                    <a:pt x="325171" y="101444"/>
                  </a:lnTo>
                  <a:lnTo>
                    <a:pt x="313120" y="93911"/>
                  </a:lnTo>
                  <a:lnTo>
                    <a:pt x="295781" y="91475"/>
                  </a:lnTo>
                  <a:lnTo>
                    <a:pt x="424151" y="91475"/>
                  </a:lnTo>
                  <a:lnTo>
                    <a:pt x="426467" y="97012"/>
                  </a:lnTo>
                  <a:lnTo>
                    <a:pt x="429946" y="131939"/>
                  </a:lnTo>
                  <a:lnTo>
                    <a:pt x="430034" y="133483"/>
                  </a:lnTo>
                  <a:lnTo>
                    <a:pt x="426132" y="170001"/>
                  </a:lnTo>
                  <a:lnTo>
                    <a:pt x="413714" y="202331"/>
                  </a:lnTo>
                  <a:lnTo>
                    <a:pt x="391897" y="233200"/>
                  </a:lnTo>
                  <a:lnTo>
                    <a:pt x="359931" y="265487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7180" y="2386589"/>
              <a:ext cx="2867342" cy="271616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3342" y="385984"/>
            <a:ext cx="3391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6C6A39"/>
                </a:solidFill>
              </a:rPr>
              <a:t>Čo príbehy </a:t>
            </a:r>
            <a:r>
              <a:rPr spc="-5" dirty="0">
                <a:solidFill>
                  <a:srgbClr val="6C6A39"/>
                </a:solidFill>
              </a:rPr>
              <a:t>robia...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70904" y="1723758"/>
            <a:ext cx="5924550" cy="4192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43865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Príbehy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definujú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samotnú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podstatu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ľudského </a:t>
            </a:r>
            <a:r>
              <a:rPr sz="2400" b="1" spc="-15" dirty="0">
                <a:solidFill>
                  <a:srgbClr val="6C6A39"/>
                </a:solidFill>
                <a:latin typeface="Calibri"/>
                <a:cs typeface="Calibri"/>
              </a:rPr>
              <a:t>života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začnú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cítiť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spojenie</a:t>
            </a:r>
            <a:endParaRPr sz="2400">
              <a:latin typeface="Calibri"/>
              <a:cs typeface="Calibri"/>
            </a:endParaRPr>
          </a:p>
          <a:p>
            <a:pPr marL="355600" marR="19685" indent="-3429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Identifikujú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spoločné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hodnoty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oznamujú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správy</a:t>
            </a:r>
            <a:endParaRPr sz="2400">
              <a:latin typeface="Calibri"/>
              <a:cs typeface="Calibri"/>
            </a:endParaRPr>
          </a:p>
          <a:p>
            <a:pPr marL="355600" marR="107314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Témy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rodina,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pôvod,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priateľstvo, naša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história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ďalšie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spoločné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každý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národ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posolstvá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celosvetovým dosahom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Presvedčivý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 môže dať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zákazníkovi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podnet, ktorý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potrebuje,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angažoval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5723" y="1832140"/>
            <a:ext cx="1785652" cy="491906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332497" y="2212879"/>
            <a:ext cx="69405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98120" marR="5080" indent="-186055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solidFill>
                  <a:srgbClr val="6C6A39"/>
                </a:solidFill>
                <a:latin typeface="Calibri"/>
                <a:cs typeface="Calibri"/>
              </a:rPr>
              <a:t>ľudský </a:t>
            </a:r>
            <a:r>
              <a:rPr sz="1800" b="1" spc="-15" dirty="0">
                <a:solidFill>
                  <a:srgbClr val="6C6A39"/>
                </a:solidFill>
                <a:latin typeface="Calibri"/>
                <a:cs typeface="Calibri"/>
              </a:rPr>
              <a:t>život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63794" y="3164738"/>
            <a:ext cx="1084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C6A39"/>
                </a:solidFill>
                <a:latin typeface="Calibri"/>
                <a:cs typeface="Calibri"/>
              </a:rPr>
              <a:t>pripojenie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35515" y="5823637"/>
            <a:ext cx="1205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C6A39"/>
                </a:solidFill>
                <a:latin typeface="Calibri"/>
                <a:cs typeface="Calibri"/>
              </a:rPr>
              <a:t>zásnuby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5635" y="4073932"/>
            <a:ext cx="1513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C6A39"/>
                </a:solidFill>
                <a:latin typeface="Calibri"/>
                <a:cs typeface="Calibri"/>
              </a:rPr>
              <a:t>spoločné hodnoty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04197" y="4973473"/>
            <a:ext cx="935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C6A39"/>
                </a:solidFill>
                <a:latin typeface="Calibri"/>
                <a:cs typeface="Calibri"/>
              </a:rPr>
              <a:t>správy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336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7352" y="1979676"/>
              <a:ext cx="5666232" cy="347776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014050" y="6049905"/>
            <a:ext cx="40055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Sila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rozprávania príbehov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|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eLearningový kurz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- </a:t>
            </a:r>
            <a:r>
              <a:rPr sz="1400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YouTube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5050" y="1990519"/>
            <a:ext cx="4804410" cy="393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884555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Rozprávanie príbehov je základným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komunikačným nástrojom. Dokáže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sprístupniť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zložité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údaje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úspešne ich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predať.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2348230" algn="l"/>
              </a:tabLst>
            </a:pP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tomto krátkom videu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sa dozviete:</a:t>
            </a:r>
            <a:endParaRPr sz="23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Výhody silného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rozprávania príbehov</a:t>
            </a:r>
            <a:endParaRPr sz="2300">
              <a:latin typeface="Calibri"/>
              <a:cs typeface="Calibri"/>
            </a:endParaRPr>
          </a:p>
          <a:p>
            <a:pPr marL="481965" marR="1137920" indent="-4572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Ako zlepšiť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základné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zručnosti v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rozprávaní príbehov</a:t>
            </a:r>
            <a:endParaRPr sz="2300">
              <a:latin typeface="Calibri"/>
              <a:cs typeface="Calibri"/>
            </a:endParaRPr>
          </a:p>
          <a:p>
            <a:pPr marL="481965" marR="596265" indent="-4572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používať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rozprávanie príbehov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budovanie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vzťahov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6415" y="423354"/>
            <a:ext cx="68745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solidFill>
                  <a:srgbClr val="A13A22"/>
                </a:solidFill>
              </a:rPr>
              <a:t>WATCH </a:t>
            </a:r>
            <a:r>
              <a:rPr dirty="0">
                <a:solidFill>
                  <a:srgbClr val="A13A22"/>
                </a:solidFill>
              </a:rPr>
              <a:t>- </a:t>
            </a:r>
            <a:r>
              <a:rPr spc="-5" dirty="0">
                <a:solidFill>
                  <a:srgbClr val="A13A22"/>
                </a:solidFill>
              </a:rPr>
              <a:t>Sila </a:t>
            </a:r>
            <a:r>
              <a:rPr spc="-10" dirty="0">
                <a:solidFill>
                  <a:srgbClr val="A13A22"/>
                </a:solidFill>
              </a:rPr>
              <a:t>rozprávania príbehov...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336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1483" y="430753"/>
            <a:ext cx="109855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WATCH </a:t>
            </a:r>
            <a:r>
              <a:rPr sz="3300" dirty="0">
                <a:solidFill>
                  <a:srgbClr val="A13A22"/>
                </a:solidFill>
              </a:rPr>
              <a:t>- </a:t>
            </a: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Význam </a:t>
            </a:r>
            <a:r>
              <a:rPr sz="3300" b="0" spc="-15" dirty="0">
                <a:solidFill>
                  <a:srgbClr val="A13A22"/>
                </a:solidFill>
                <a:latin typeface="Calibri"/>
                <a:cs typeface="Calibri"/>
              </a:rPr>
              <a:t>biodiverzity </a:t>
            </a:r>
            <a:r>
              <a:rPr sz="3300" b="0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súčasti </a:t>
            </a:r>
            <a:r>
              <a:rPr sz="3300" b="0" spc="-20" dirty="0">
                <a:solidFill>
                  <a:srgbClr val="A13A22"/>
                </a:solidFill>
                <a:latin typeface="Calibri"/>
                <a:cs typeface="Calibri"/>
              </a:rPr>
              <a:t>potravinového </a:t>
            </a:r>
            <a:r>
              <a:rPr sz="3300" b="0" spc="-10" dirty="0">
                <a:solidFill>
                  <a:srgbClr val="A13A22"/>
                </a:solidFill>
                <a:latin typeface="Calibri"/>
                <a:cs typeface="Calibri"/>
              </a:rPr>
              <a:t>dedičstva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483" y="1992886"/>
            <a:ext cx="4702175" cy="4170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14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Toto krátke video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vysvetľuje,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prečo </a:t>
            </a:r>
            <a:r>
              <a:rPr sz="24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Slow </a:t>
            </a:r>
            <a:r>
              <a:rPr sz="2400" u="sng" spc="-1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Food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realizuje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projekty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ochranu biodiverzity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celom svete.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Slow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vytvoril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Archu </a:t>
            </a:r>
            <a:r>
              <a:rPr sz="2400" b="1" spc="-40" dirty="0">
                <a:solidFill>
                  <a:srgbClr val="5F210F"/>
                </a:solidFill>
                <a:latin typeface="Calibri"/>
                <a:cs typeface="Calibri"/>
              </a:rPr>
              <a:t>chuti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ktorá zhromažďuje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rastliny,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zvieratá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 (chlieb,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syry,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údeniny...)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ohrozené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vyhynutím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patria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kultúre,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histórii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tradíciám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spoločenstiev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celom svete.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22391" y="1190244"/>
            <a:ext cx="6684645" cy="4366260"/>
            <a:chOff x="5422391" y="1190244"/>
            <a:chExt cx="6684645" cy="43662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2391" y="1979688"/>
              <a:ext cx="5666219" cy="35768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890503" y="1190244"/>
              <a:ext cx="1216660" cy="822960"/>
            </a:xfrm>
            <a:custGeom>
              <a:avLst/>
              <a:gdLst/>
              <a:ahLst/>
              <a:cxnLst/>
              <a:rect l="l" t="t" r="r" b="b"/>
              <a:pathLst>
                <a:path w="1216659" h="822960">
                  <a:moveTo>
                    <a:pt x="1216152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1216152" y="822960"/>
                  </a:lnTo>
                  <a:lnTo>
                    <a:pt x="1216152" y="0"/>
                  </a:lnTo>
                  <a:close/>
                </a:path>
              </a:pathLst>
            </a:custGeom>
            <a:solidFill>
              <a:srgbClr val="EF9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890501" y="1267566"/>
            <a:ext cx="11490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marR="5080" indent="-145415">
              <a:lnSpc>
                <a:spcPct val="100000"/>
              </a:lnSpc>
              <a:spcBef>
                <a:spcPts val="105"/>
              </a:spcBef>
            </a:pPr>
            <a:r>
              <a:rPr sz="2000" b="1" spc="-105" dirty="0">
                <a:solidFill>
                  <a:srgbClr val="FFFFFF"/>
                </a:solidFill>
                <a:latin typeface="Calibri"/>
                <a:cs typeface="Calibri"/>
              </a:rPr>
              <a:t>POZRITE SA NA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7041" y="6103889"/>
            <a:ext cx="48361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Chráňme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biodiverzitu,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chráňme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planétu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- 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YouTube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0"/>
              <a:ext cx="4852390" cy="685799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11481" y="571501"/>
            <a:ext cx="4554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A13A22"/>
                </a:solidFill>
              </a:rPr>
              <a:t>Vytvorenie </a:t>
            </a:r>
            <a:r>
              <a:rPr spc="-15" dirty="0">
                <a:solidFill>
                  <a:srgbClr val="A13A22"/>
                </a:solidFill>
              </a:rPr>
              <a:t>príbehu </a:t>
            </a:r>
            <a:r>
              <a:rPr spc="-20" dirty="0">
                <a:solidFill>
                  <a:srgbClr val="A13A22"/>
                </a:solidFill>
              </a:rPr>
              <a:t>značky</a:t>
            </a:r>
            <a:r>
              <a:rPr dirty="0">
                <a:solidFill>
                  <a:srgbClr val="A13A22"/>
                </a:solidFill>
              </a:rPr>
              <a:t>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3980" y="2043557"/>
            <a:ext cx="6931025" cy="46843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1945" marR="377190" indent="-1270" algn="ctr">
              <a:lnSpc>
                <a:spcPts val="2590"/>
              </a:lnSpc>
              <a:spcBef>
                <a:spcPts val="425"/>
              </a:spcBef>
              <a:tabLst>
                <a:tab pos="159448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Obraz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vnímanie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skladá 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faktov, pocitov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interpretácií, zo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všetkého, čo robíte... z každého prvku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produkcie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poľnohospodárskeho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podniku,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starých poľnohospodárskych/ záhradníckych metód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ich naučili,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plodín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plemien, ktoré 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pestujete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odkiaľ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získavate,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prípravy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prezentácie vášho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"produktu"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až po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distribučné metódy.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175"/>
              </a:spcBef>
            </a:pPr>
            <a:r>
              <a:rPr sz="2400" b="1" spc="-50" dirty="0">
                <a:solidFill>
                  <a:srgbClr val="A13A22"/>
                </a:solidFill>
                <a:latin typeface="Calibri"/>
                <a:cs typeface="Calibri"/>
              </a:rPr>
              <a:t>Váš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príbeh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nie je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len to, čo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ľuďom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hovoríte,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ale aj </a:t>
            </a:r>
            <a:r>
              <a:rPr sz="2400" b="1" spc="-20" dirty="0">
                <a:solidFill>
                  <a:srgbClr val="A13A22"/>
                </a:solidFill>
                <a:latin typeface="Calibri"/>
                <a:cs typeface="Calibri"/>
              </a:rPr>
              <a:t>to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, čo si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o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vás myslia na </a:t>
            </a: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základe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signálov </a:t>
            </a: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alebo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posolstiev, ktoré vysielajú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vaše výrobky </a:t>
            </a: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alebo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služby/zážitky.</a:t>
            </a:r>
            <a:endParaRPr sz="2400">
              <a:latin typeface="Calibri"/>
              <a:cs typeface="Calibri"/>
            </a:endParaRPr>
          </a:p>
          <a:p>
            <a:pPr marR="121285" algn="ctr">
              <a:lnSpc>
                <a:spcPct val="100000"/>
              </a:lnSpc>
              <a:spcBef>
                <a:spcPts val="1505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685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6595" y="0"/>
            <a:ext cx="11995785" cy="6858000"/>
            <a:chOff x="196595" y="0"/>
            <a:chExt cx="1199578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5" y="6414515"/>
              <a:ext cx="440435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8188" y="6419088"/>
              <a:ext cx="441959" cy="438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599" y="0"/>
              <a:ext cx="8534400" cy="68579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6069" y="304800"/>
            <a:ext cx="3052445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2540" algn="ctr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Chápete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oceňujete minulosť... teraz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ju chcete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predať...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preto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dôležité, aby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svojim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zákazníkom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porozprávali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príbeh 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tom,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ako ste sa sem dostali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čo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dosiahli,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zapojili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ich do tejto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cesty!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30096"/>
            <a:ext cx="12171045" cy="5328285"/>
            <a:chOff x="0" y="1530096"/>
            <a:chExt cx="12171045" cy="5328285"/>
          </a:xfrm>
        </p:grpSpPr>
        <p:sp>
          <p:nvSpPr>
            <p:cNvPr id="3" name="object 3"/>
            <p:cNvSpPr/>
            <p:nvPr/>
          </p:nvSpPr>
          <p:spPr>
            <a:xfrm>
              <a:off x="0" y="1530096"/>
              <a:ext cx="12171045" cy="5328285"/>
            </a:xfrm>
            <a:custGeom>
              <a:avLst/>
              <a:gdLst/>
              <a:ahLst/>
              <a:cxnLst/>
              <a:rect l="l" t="t" r="r" b="b"/>
              <a:pathLst>
                <a:path w="12171045" h="5328284">
                  <a:moveTo>
                    <a:pt x="12170664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70664" y="5327904"/>
                  </a:lnTo>
                  <a:lnTo>
                    <a:pt x="12170664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2052828"/>
              <a:ext cx="1726064" cy="17737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1677" y="2055875"/>
              <a:ext cx="1724527" cy="17737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6684" y="2055875"/>
              <a:ext cx="1724503" cy="17737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989" y="2055875"/>
              <a:ext cx="1724508" cy="17737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5377" y="2052827"/>
              <a:ext cx="1724478" cy="177378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77121" y="4030746"/>
            <a:ext cx="1471930" cy="186943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indent="1270" algn="ctr">
              <a:lnSpc>
                <a:spcPts val="2380"/>
              </a:lnSpc>
              <a:spcBef>
                <a:spcPts val="390"/>
              </a:spcBef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Začnite s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osobným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príbehom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2200" spc="-45" dirty="0">
                <a:solidFill>
                  <a:srgbClr val="5F210F"/>
                </a:solidFill>
                <a:latin typeface="Calibri"/>
                <a:cs typeface="Calibri"/>
              </a:rPr>
              <a:t>História vaša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regiónu.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47860" y="4030746"/>
            <a:ext cx="1710055" cy="2171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635" algn="ctr">
              <a:lnSpc>
                <a:spcPts val="2380"/>
              </a:lnSpc>
              <a:spcBef>
                <a:spcPts val="390"/>
              </a:spcBef>
            </a:pPr>
            <a:r>
              <a:rPr sz="2200" b="1" spc="-55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príbeh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vášne: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máte radi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minulosti, postupoch/produktoch, skúsenostiach.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37651" y="4036045"/>
            <a:ext cx="1632585" cy="2171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2380"/>
              </a:lnSpc>
              <a:spcBef>
                <a:spcPts val="390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Príbeh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osobnosti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skúsenosti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zákazníkov,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ktorí ich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čakajú.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66644" y="4059193"/>
            <a:ext cx="1631950" cy="186943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2380"/>
              </a:lnSpc>
              <a:spcBef>
                <a:spcPts val="390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Príbeh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zákazníka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ponuke hovoria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ostatní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zákazníci?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39218" y="4029932"/>
            <a:ext cx="154559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Spojte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všetky prvky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príbehu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66161" y="571785"/>
            <a:ext cx="6861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A13A22"/>
                </a:solidFill>
              </a:rPr>
              <a:t>Prvky </a:t>
            </a:r>
            <a:r>
              <a:rPr dirty="0">
                <a:solidFill>
                  <a:srgbClr val="A13A22"/>
                </a:solidFill>
              </a:rPr>
              <a:t>pri </a:t>
            </a:r>
            <a:r>
              <a:rPr spc="-10" dirty="0">
                <a:solidFill>
                  <a:srgbClr val="A13A22"/>
                </a:solidFill>
              </a:rPr>
              <a:t>vytváraní </a:t>
            </a:r>
            <a:r>
              <a:rPr spc="-15" dirty="0">
                <a:solidFill>
                  <a:srgbClr val="A13A22"/>
                </a:solidFill>
              </a:rPr>
              <a:t>príbehu </a:t>
            </a:r>
            <a:r>
              <a:rPr spc="-20" dirty="0">
                <a:solidFill>
                  <a:srgbClr val="A13A22"/>
                </a:solidFill>
              </a:rPr>
              <a:t>značky</a:t>
            </a:r>
            <a:r>
              <a:rPr dirty="0">
                <a:solidFill>
                  <a:srgbClr val="A13A22"/>
                </a:solidFill>
              </a:rPr>
              <a:t>...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336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6415" y="244728"/>
            <a:ext cx="10140315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sz="3200" spc="-95" dirty="0">
                <a:solidFill>
                  <a:srgbClr val="6C6A39"/>
                </a:solidFill>
              </a:rPr>
              <a:t>WATCH </a:t>
            </a:r>
            <a:r>
              <a:rPr sz="3200" dirty="0">
                <a:solidFill>
                  <a:srgbClr val="6C6A39"/>
                </a:solidFill>
              </a:rPr>
              <a:t>- Používanie </a:t>
            </a:r>
            <a:r>
              <a:rPr sz="3200" spc="-5" dirty="0">
                <a:solidFill>
                  <a:srgbClr val="6C6A39"/>
                </a:solidFill>
              </a:rPr>
              <a:t>rozprávania príbehov </a:t>
            </a:r>
            <a:r>
              <a:rPr sz="3200" spc="-10" dirty="0">
                <a:solidFill>
                  <a:srgbClr val="6C6A39"/>
                </a:solidFill>
              </a:rPr>
              <a:t>v </a:t>
            </a:r>
            <a:r>
              <a:rPr sz="3200" spc="-15" dirty="0">
                <a:solidFill>
                  <a:srgbClr val="6C6A39"/>
                </a:solidFill>
              </a:rPr>
              <a:t>marketingu </a:t>
            </a:r>
            <a:r>
              <a:rPr sz="3200" dirty="0">
                <a:solidFill>
                  <a:srgbClr val="6C6A39"/>
                </a:solidFill>
              </a:rPr>
              <a:t>- </a:t>
            </a:r>
            <a:r>
              <a:rPr sz="3200" spc="-20" dirty="0">
                <a:solidFill>
                  <a:srgbClr val="6C6A39"/>
                </a:solidFill>
              </a:rPr>
              <a:t>Z </a:t>
            </a:r>
            <a:r>
              <a:rPr sz="3200" spc="-5" dirty="0">
                <a:solidFill>
                  <a:srgbClr val="6C6A39"/>
                </a:solidFill>
              </a:rPr>
              <a:t>rozprávača </a:t>
            </a:r>
            <a:r>
              <a:rPr sz="3200" spc="-5" dirty="0">
                <a:solidFill>
                  <a:srgbClr val="A13A22"/>
                </a:solidFill>
              </a:rPr>
              <a:t>príbehom predajcom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345662" y="2485499"/>
            <a:ext cx="443103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9372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Toto video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Timira Naha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hovorí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rozprávaní príbehov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marketingovom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nástroji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o obchodnom rozprávaní príbehov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spôsoboch, 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viesť prezentácie 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rozprávaním príbehov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podstate o tom,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rozprávať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marketingové príbehy, ktoré sú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účinné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malé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hospodárstvo/podnikanie.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6296" y="1825752"/>
            <a:ext cx="5666231" cy="372616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613140" y="5913670"/>
            <a:ext cx="33839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Storytelling </a:t>
            </a: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marketing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|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Business storytelling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|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Storytelling </a:t>
            </a: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prezentácia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- </a:t>
            </a:r>
            <a:r>
              <a:rPr sz="1400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YouTube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7800"/>
            <a:ext cx="12192000" cy="5410200"/>
            <a:chOff x="0" y="1447800"/>
            <a:chExt cx="12192000" cy="5410200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88" y="1447800"/>
              <a:ext cx="7941563" cy="48402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9627" y="1748028"/>
              <a:ext cx="5792723" cy="373837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94685" y="258691"/>
            <a:ext cx="8702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A13A22"/>
                </a:solidFill>
                <a:latin typeface="Calibri"/>
                <a:cs typeface="Calibri"/>
              </a:rPr>
              <a:t>WATCH </a:t>
            </a:r>
            <a:r>
              <a:rPr dirty="0">
                <a:solidFill>
                  <a:srgbClr val="6C6A39"/>
                </a:solidFill>
              </a:rPr>
              <a:t>- </a:t>
            </a:r>
            <a:r>
              <a:rPr b="0" spc="-5" dirty="0">
                <a:solidFill>
                  <a:srgbClr val="A13A22"/>
                </a:solidFill>
                <a:latin typeface="Calibri"/>
                <a:cs typeface="Calibri"/>
              </a:rPr>
              <a:t>Írsky drobný poľnohospodár </a:t>
            </a:r>
            <a:r>
              <a:rPr b="0" spc="-10" dirty="0">
                <a:solidFill>
                  <a:srgbClr val="A13A22"/>
                </a:solidFill>
                <a:latin typeface="Calibri"/>
                <a:cs typeface="Calibri"/>
              </a:rPr>
              <a:t>rozpráva </a:t>
            </a:r>
            <a:r>
              <a:rPr b="0" dirty="0">
                <a:solidFill>
                  <a:srgbClr val="A13A22"/>
                </a:solidFill>
                <a:latin typeface="Calibri"/>
                <a:cs typeface="Calibri"/>
              </a:rPr>
              <a:t>svoj </a:t>
            </a:r>
            <a:r>
              <a:rPr b="0" spc="-15" dirty="0">
                <a:solidFill>
                  <a:srgbClr val="A13A22"/>
                </a:solidFill>
                <a:latin typeface="Calibri"/>
                <a:cs typeface="Calibri"/>
              </a:rPr>
              <a:t>príbeh...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84222" y="5927679"/>
            <a:ext cx="2972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Leaf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&amp;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Root and Loam, Galway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- </a:t>
            </a:r>
            <a:r>
              <a:rPr sz="1400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YouTube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871" y="2105910"/>
            <a:ext cx="23520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tomto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videu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  <a:hlinkClick r:id="rId7"/>
              </a:rPr>
              <a:t>príbeh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  <a:hlinkClick r:id="rId7"/>
              </a:rPr>
              <a:t>malej farmy </a:t>
            </a:r>
            <a:r>
              <a:rPr sz="24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7"/>
              </a:rPr>
              <a:t>Leaf </a:t>
            </a:r>
            <a:r>
              <a:rPr sz="2400" u="sng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7"/>
              </a:rPr>
              <a:t>&amp; </a:t>
            </a:r>
            <a:r>
              <a:rPr sz="2400" u="sng" spc="-2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7"/>
              </a:rPr>
              <a:t>Root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podelí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  <a:hlinkClick r:id="rId7"/>
              </a:rPr>
              <a:t>jej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majiteľ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Fergal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Anderson.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4047" y="51816"/>
            <a:ext cx="1706242" cy="175393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2685" y="504196"/>
            <a:ext cx="986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13A22"/>
                </a:solidFill>
                <a:latin typeface="Calibri"/>
                <a:cs typeface="Calibri"/>
              </a:rPr>
              <a:t>BUĎTE </a:t>
            </a:r>
            <a:r>
              <a:rPr sz="1800" b="1" dirty="0">
                <a:solidFill>
                  <a:srgbClr val="A13A22"/>
                </a:solidFill>
                <a:latin typeface="Calibri"/>
                <a:cs typeface="Calibri"/>
              </a:rPr>
              <a:t>INŠPIROVANÍ!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308226" y="1890873"/>
            <a:ext cx="266192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Uvádza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 hospodárstvo vrátane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potvrdení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zákazníkov. Po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celý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 nadväzuje kontakty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svojím publikom prostredníctvom dôležitých prvkov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dobrého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príbehu.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7800"/>
            <a:ext cx="12192000" cy="5410200"/>
            <a:chOff x="0" y="1447800"/>
            <a:chExt cx="12192000" cy="5410200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88" y="1447800"/>
              <a:ext cx="7941563" cy="48402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3648" y="1766315"/>
              <a:ext cx="5679935" cy="371093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94685" y="423185"/>
            <a:ext cx="8702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A13A22"/>
                </a:solidFill>
                <a:latin typeface="Calibri"/>
                <a:cs typeface="Calibri"/>
              </a:rPr>
              <a:t>WATCH </a:t>
            </a:r>
            <a:r>
              <a:rPr dirty="0">
                <a:solidFill>
                  <a:srgbClr val="6C6A39"/>
                </a:solidFill>
              </a:rPr>
              <a:t>- </a:t>
            </a:r>
            <a:r>
              <a:rPr b="0" spc="-5" dirty="0">
                <a:solidFill>
                  <a:srgbClr val="A13A22"/>
                </a:solidFill>
                <a:latin typeface="Calibri"/>
                <a:cs typeface="Calibri"/>
              </a:rPr>
              <a:t>Írsky drobný poľnohospodár </a:t>
            </a:r>
            <a:r>
              <a:rPr b="0" spc="-10" dirty="0">
                <a:solidFill>
                  <a:srgbClr val="A13A22"/>
                </a:solidFill>
                <a:latin typeface="Calibri"/>
                <a:cs typeface="Calibri"/>
              </a:rPr>
              <a:t>rozpráva </a:t>
            </a:r>
            <a:r>
              <a:rPr b="0" dirty="0">
                <a:solidFill>
                  <a:srgbClr val="A13A22"/>
                </a:solidFill>
                <a:latin typeface="Calibri"/>
                <a:cs typeface="Calibri"/>
              </a:rPr>
              <a:t>svoj </a:t>
            </a:r>
            <a:r>
              <a:rPr b="0" spc="-15" dirty="0">
                <a:solidFill>
                  <a:srgbClr val="A13A22"/>
                </a:solidFill>
                <a:latin typeface="Calibri"/>
                <a:cs typeface="Calibri"/>
              </a:rPr>
              <a:t>príbeh...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79304" y="5963539"/>
            <a:ext cx="2731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Bia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Oisin a </a:t>
            </a:r>
            <a:r>
              <a:rPr sz="1400" u="sng" spc="-2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Aniar,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Galway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- </a:t>
            </a:r>
            <a:r>
              <a:rPr sz="1400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YouTube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352" y="2149382"/>
            <a:ext cx="273177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89330" algn="l"/>
              </a:tabLst>
            </a:pPr>
            <a:r>
              <a:rPr sz="2400" spc="-35" dirty="0">
                <a:solidFill>
                  <a:srgbClr val="6C6A39"/>
                </a:solidFill>
                <a:latin typeface="Calibri"/>
                <a:cs typeface="Calibri"/>
              </a:rPr>
              <a:t>Heremský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drobný poľnohospodár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Oisin </a:t>
            </a:r>
            <a:r>
              <a:rPr sz="2400" spc="-20" dirty="0">
                <a:solidFill>
                  <a:srgbClr val="6C6A39"/>
                </a:solidFill>
                <a:latin typeface="Calibri"/>
                <a:cs typeface="Calibri"/>
              </a:rPr>
              <a:t>Kenny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sa delí o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svoj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príbeh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podniku </a:t>
            </a:r>
            <a:r>
              <a:rPr sz="2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Bia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Oisin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 marR="178435">
              <a:lnSpc>
                <a:spcPct val="100000"/>
              </a:lnSpc>
            </a:pP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Všimnite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si, že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zahŕňa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4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prvky,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ktoré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sme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spomínali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pri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vytváraní </a:t>
            </a:r>
            <a:r>
              <a:rPr sz="2400" spc="-40" dirty="0">
                <a:solidFill>
                  <a:srgbClr val="6C6A39"/>
                </a:solidFill>
                <a:latin typeface="Calibri"/>
                <a:cs typeface="Calibri"/>
              </a:rPr>
              <a:t>príbehu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značky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, a to všetko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v priebehu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2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minút!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4047" y="28955"/>
            <a:ext cx="1706242" cy="175393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04124" y="768703"/>
            <a:ext cx="1466087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A13A22"/>
                </a:solidFill>
                <a:latin typeface="Calibri"/>
                <a:cs typeface="Calibri"/>
              </a:rPr>
              <a:t>INŠPIR</a:t>
            </a:r>
            <a:r>
              <a:rPr lang="en-GB" sz="1700" b="1" dirty="0">
                <a:solidFill>
                  <a:srgbClr val="A13A22"/>
                </a:solidFill>
                <a:latin typeface="Calibri"/>
                <a:cs typeface="Calibri"/>
              </a:rPr>
              <a:t>UJTE SA </a:t>
            </a:r>
            <a:r>
              <a:rPr sz="1700" b="1" dirty="0">
                <a:solidFill>
                  <a:srgbClr val="A13A22"/>
                </a:solidFill>
                <a:latin typeface="Calibri"/>
                <a:cs typeface="Calibri"/>
              </a:rPr>
              <a:t>!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0"/>
            <a:ext cx="6096635" cy="6858000"/>
          </a:xfrm>
          <a:custGeom>
            <a:avLst/>
            <a:gdLst/>
            <a:ahLst/>
            <a:cxnLst/>
            <a:rect l="l" t="t" r="r" b="b"/>
            <a:pathLst>
              <a:path w="6096634" h="6858000">
                <a:moveTo>
                  <a:pt x="6096012" y="0"/>
                </a:moveTo>
                <a:lnTo>
                  <a:pt x="0" y="0"/>
                </a:lnTo>
                <a:lnTo>
                  <a:pt x="0" y="6858000"/>
                </a:lnTo>
                <a:lnTo>
                  <a:pt x="6096012" y="6858000"/>
                </a:lnTo>
                <a:lnTo>
                  <a:pt x="6096012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2145" y="6412992"/>
            <a:ext cx="5323840" cy="445134"/>
            <a:chOff x="402145" y="6412992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406908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832" y="6417564"/>
              <a:ext cx="441959" cy="4404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599" y="6412992"/>
              <a:ext cx="440435" cy="4419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356954" y="4439114"/>
            <a:ext cx="546100" cy="127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00" b="1" spc="-5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97100" y="907038"/>
            <a:ext cx="591185" cy="1382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900" b="1" i="0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961" y="258691"/>
            <a:ext cx="33775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75945" marR="5080" indent="-563880">
              <a:lnSpc>
                <a:spcPts val="3890"/>
              </a:lnSpc>
              <a:spcBef>
                <a:spcPts val="585"/>
              </a:spcBef>
            </a:pPr>
            <a:r>
              <a:rPr sz="3600" b="1" spc="-75" dirty="0">
                <a:solidFill>
                  <a:srgbClr val="6C6A39"/>
                </a:solidFill>
                <a:latin typeface="Calibri"/>
                <a:cs typeface="Calibri"/>
              </a:rPr>
              <a:t>Vaša </a:t>
            </a:r>
            <a:r>
              <a:rPr sz="3600" b="1" spc="-20" dirty="0">
                <a:solidFill>
                  <a:srgbClr val="6C6A39"/>
                </a:solidFill>
                <a:latin typeface="Calibri"/>
                <a:cs typeface="Calibri"/>
              </a:rPr>
              <a:t>úloha </a:t>
            </a:r>
            <a:r>
              <a:rPr sz="3600" b="1" spc="-5" dirty="0">
                <a:solidFill>
                  <a:srgbClr val="6C6A39"/>
                </a:solidFill>
                <a:latin typeface="Calibri"/>
                <a:cs typeface="Calibri"/>
              </a:rPr>
              <a:t>ako </a:t>
            </a:r>
            <a:r>
              <a:rPr sz="3600" b="1" spc="-10" dirty="0">
                <a:solidFill>
                  <a:srgbClr val="6C6A39"/>
                </a:solidFill>
                <a:latin typeface="Calibri"/>
                <a:cs typeface="Calibri"/>
              </a:rPr>
              <a:t>výrobcu </a:t>
            </a:r>
            <a:r>
              <a:rPr sz="3600" b="1" spc="-15" dirty="0">
                <a:solidFill>
                  <a:srgbClr val="6C6A39"/>
                </a:solidFill>
                <a:latin typeface="Calibri"/>
                <a:cs typeface="Calibri"/>
              </a:rPr>
              <a:t>potravín...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772" y="1795272"/>
            <a:ext cx="5218175" cy="452170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86416" y="1692687"/>
            <a:ext cx="4631055" cy="191526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3000" i="1" spc="-15" dirty="0">
                <a:solidFill>
                  <a:srgbClr val="5F210F"/>
                </a:solidFill>
                <a:latin typeface="Calibri"/>
                <a:cs typeface="Calibri"/>
              </a:rPr>
              <a:t>Jedlo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je všetko, čím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sme.</a:t>
            </a:r>
            <a:endParaRPr sz="3000" dirty="0">
              <a:latin typeface="Calibri"/>
              <a:cs typeface="Calibri"/>
            </a:endParaRPr>
          </a:p>
          <a:p>
            <a:pPr marL="12700" marR="5080" algn="ctr">
              <a:lnSpc>
                <a:spcPts val="3240"/>
              </a:lnSpc>
              <a:spcBef>
                <a:spcPts val="1045"/>
              </a:spcBef>
            </a:pP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Je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 to </a:t>
            </a:r>
            <a:r>
              <a:rPr sz="3000" i="1" spc="-15" dirty="0">
                <a:solidFill>
                  <a:srgbClr val="5F210F"/>
                </a:solidFill>
                <a:latin typeface="Calibri"/>
                <a:cs typeface="Calibri"/>
              </a:rPr>
              <a:t>rozšírenie </a:t>
            </a:r>
            <a:r>
              <a:rPr sz="3000" i="1" spc="-10" dirty="0">
                <a:solidFill>
                  <a:srgbClr val="5F210F"/>
                </a:solidFill>
                <a:latin typeface="Calibri"/>
                <a:cs typeface="Calibri"/>
              </a:rPr>
              <a:t>nacionalistického cítenia,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etnického </a:t>
            </a:r>
            <a:r>
              <a:rPr sz="3000" i="1" spc="-10" dirty="0">
                <a:solidFill>
                  <a:srgbClr val="5F210F"/>
                </a:solidFill>
                <a:latin typeface="Calibri"/>
                <a:cs typeface="Calibri"/>
              </a:rPr>
              <a:t>cítenia,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v</a:t>
            </a:r>
            <a:r>
              <a:rPr lang="sk-SK" sz="3000" i="1" dirty="0">
                <a:solidFill>
                  <a:srgbClr val="5F210F"/>
                </a:solidFill>
                <a:latin typeface="Calibri"/>
                <a:cs typeface="Calibri"/>
              </a:rPr>
              <a:t>a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š</a:t>
            </a:r>
            <a:r>
              <a:rPr lang="sk-SK" sz="3000" i="1" dirty="0">
                <a:solidFill>
                  <a:srgbClr val="5F210F"/>
                </a:solidFill>
                <a:latin typeface="Calibri"/>
                <a:cs typeface="Calibri"/>
              </a:rPr>
              <a:t>a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659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3369" y="3522655"/>
            <a:ext cx="482663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ctr">
              <a:lnSpc>
                <a:spcPts val="3240"/>
              </a:lnSpc>
              <a:spcBef>
                <a:spcPts val="505"/>
              </a:spcBef>
            </a:pP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osobná </a:t>
            </a:r>
            <a:r>
              <a:rPr sz="3000" i="1" spc="-35" dirty="0">
                <a:solidFill>
                  <a:srgbClr val="5F210F"/>
                </a:solidFill>
                <a:latin typeface="Calibri"/>
                <a:cs typeface="Calibri"/>
              </a:rPr>
              <a:t>história,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3000" i="1" spc="-10" dirty="0">
                <a:solidFill>
                  <a:srgbClr val="5F210F"/>
                </a:solidFill>
                <a:latin typeface="Calibri"/>
                <a:cs typeface="Calibri"/>
              </a:rPr>
              <a:t>provincia,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región,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kmeň,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stará mama. Je od nich neoddeliteľná od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začiatku.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73342" y="5168908"/>
            <a:ext cx="1831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- Anthony </a:t>
            </a:r>
            <a:r>
              <a:rPr sz="1800" spc="-5" dirty="0">
                <a:latin typeface="Calibri"/>
                <a:cs typeface="Calibri"/>
              </a:rPr>
              <a:t>Bourdain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336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7084" y="381845"/>
            <a:ext cx="10050145" cy="93091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683635" marR="5080" indent="-3671570">
              <a:lnSpc>
                <a:spcPts val="3170"/>
              </a:lnSpc>
              <a:spcBef>
                <a:spcPts val="860"/>
              </a:spcBef>
              <a:tabLst>
                <a:tab pos="1469390" algn="l"/>
              </a:tabLst>
            </a:pPr>
            <a:r>
              <a:rPr sz="3300" spc="-100" dirty="0">
                <a:solidFill>
                  <a:srgbClr val="6C6A39"/>
                </a:solidFill>
              </a:rPr>
              <a:t>WATCH </a:t>
            </a:r>
            <a:r>
              <a:rPr sz="3300" b="0" dirty="0">
                <a:solidFill>
                  <a:srgbClr val="A13A22"/>
                </a:solidFill>
                <a:latin typeface="Calibri"/>
                <a:cs typeface="Calibri"/>
              </a:rPr>
              <a:t>- </a:t>
            </a:r>
            <a:r>
              <a:rPr sz="3300" b="0" spc="-20" dirty="0">
                <a:solidFill>
                  <a:srgbClr val="A13A22"/>
                </a:solidFill>
                <a:latin typeface="Calibri"/>
                <a:cs typeface="Calibri"/>
              </a:rPr>
              <a:t>Skvelý príklad </a:t>
            </a: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zdieľania </a:t>
            </a:r>
            <a:r>
              <a:rPr sz="3300" b="0" spc="-10" dirty="0">
                <a:solidFill>
                  <a:srgbClr val="A13A22"/>
                </a:solidFill>
                <a:latin typeface="Calibri"/>
                <a:cs typeface="Calibri"/>
              </a:rPr>
              <a:t>príbehu </a:t>
            </a: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3300" b="0" spc="-15" dirty="0">
                <a:solidFill>
                  <a:srgbClr val="A13A22"/>
                </a:solidFill>
                <a:latin typeface="Calibri"/>
                <a:cs typeface="Calibri"/>
              </a:rPr>
              <a:t>vytvárania </a:t>
            </a:r>
            <a:r>
              <a:rPr sz="3300" b="0" spc="-10" dirty="0">
                <a:solidFill>
                  <a:srgbClr val="A13A22"/>
                </a:solidFill>
                <a:latin typeface="Calibri"/>
                <a:cs typeface="Calibri"/>
              </a:rPr>
              <a:t>obrazu...Ireland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959" y="1984208"/>
            <a:ext cx="4686300" cy="3712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Toto krátke video </a:t>
            </a:r>
            <a:r>
              <a:rPr sz="22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Objavte Írsko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využíva írsku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šéfkuchársku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celebritu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Rachel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Allenovú, </a:t>
            </a:r>
            <a:r>
              <a:rPr sz="2200" spc="-20" dirty="0">
                <a:solidFill>
                  <a:srgbClr val="6C6A39"/>
                </a:solidFill>
                <a:latin typeface="Calibri"/>
                <a:cs typeface="Calibri"/>
              </a:rPr>
              <a:t>ktorá 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rozpráva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príbeh</a:t>
            </a:r>
            <a:r>
              <a:rPr sz="2200" spc="-25" dirty="0">
                <a:solidFill>
                  <a:srgbClr val="6C6A39"/>
                </a:solidFill>
                <a:latin typeface="Calibri"/>
                <a:cs typeface="Calibri"/>
              </a:rPr>
              <a:t> írskeho 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jedla...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Írsko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je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známe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svojimi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čerstvými, miestnymi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ekologickými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produktmi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Rachel 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vytvára skvelý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obraz. Príbeh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má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začiatok (jej osobný príbeh),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stred (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príbeh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nášho 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dedičstva)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a koniec (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čo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majú diváci 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očakávať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teraz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a v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budúcnosti)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a ona 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vytvára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emocionálne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spojenie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s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divákmi.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9240" y="1967483"/>
            <a:ext cx="5743955" cy="367130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95968" y="6032827"/>
            <a:ext cx="34340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3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Chuť </a:t>
            </a: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Írska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: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Od </a:t>
            </a: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farmy po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vidličku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- </a:t>
            </a:r>
            <a:r>
              <a:rPr sz="1400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YouTube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07830" y="1679683"/>
            <a:ext cx="336169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Vytváranie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zážitkov na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malej farme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04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57200" y="1944470"/>
            <a:ext cx="11513185" cy="439158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49225" marR="13335">
              <a:lnSpc>
                <a:spcPts val="2590"/>
              </a:lnSpc>
              <a:spcBef>
                <a:spcPts val="425"/>
              </a:spcBef>
            </a:pPr>
            <a:r>
              <a:rPr dirty="0"/>
              <a:t>Zážitková </a:t>
            </a:r>
            <a:r>
              <a:rPr spc="-20" dirty="0"/>
              <a:t>ekonomika </a:t>
            </a:r>
            <a:r>
              <a:rPr dirty="0"/>
              <a:t>je </a:t>
            </a:r>
            <a:r>
              <a:rPr spc="-5" dirty="0"/>
              <a:t>predaj </a:t>
            </a:r>
            <a:r>
              <a:rPr spc="-10" dirty="0"/>
              <a:t>nezabudnuteľných </a:t>
            </a:r>
            <a:r>
              <a:rPr spc="-5" dirty="0"/>
              <a:t>zážitkov </a:t>
            </a:r>
            <a:r>
              <a:rPr spc="-10" dirty="0"/>
              <a:t>zákazníkom</a:t>
            </a:r>
            <a:r>
              <a:rPr spc="-15" dirty="0"/>
              <a:t>. </a:t>
            </a:r>
            <a:r>
              <a:rPr spc="-5" dirty="0"/>
              <a:t>Tento termín </a:t>
            </a:r>
            <a:r>
              <a:rPr spc="-10" dirty="0"/>
              <a:t>bol </a:t>
            </a:r>
            <a:r>
              <a:rPr spc="-15" dirty="0"/>
              <a:t>prvýkrát </a:t>
            </a:r>
            <a:r>
              <a:rPr spc="-5" dirty="0"/>
              <a:t>použitý </a:t>
            </a:r>
            <a:r>
              <a:rPr dirty="0"/>
              <a:t>v článku B. </a:t>
            </a:r>
            <a:r>
              <a:rPr spc="-5" dirty="0"/>
              <a:t>Josepha Pine II </a:t>
            </a:r>
            <a:r>
              <a:rPr dirty="0"/>
              <a:t>a Jamesa H. </a:t>
            </a:r>
            <a:r>
              <a:rPr spc="-10" dirty="0"/>
              <a:t>Gilmora z </a:t>
            </a:r>
            <a:r>
              <a:rPr spc="-5" dirty="0"/>
              <a:t>roku 1998</a:t>
            </a:r>
          </a:p>
          <a:p>
            <a:pPr marL="149225">
              <a:lnSpc>
                <a:spcPct val="100000"/>
              </a:lnSpc>
              <a:spcBef>
                <a:spcPts val="685"/>
              </a:spcBef>
            </a:pPr>
            <a:r>
              <a:rPr spc="-5" dirty="0"/>
              <a:t>Pine a </a:t>
            </a:r>
            <a:r>
              <a:rPr spc="-10" dirty="0"/>
              <a:t>Gilmore tvrdili, že </a:t>
            </a:r>
            <a:r>
              <a:rPr dirty="0"/>
              <a:t>v </a:t>
            </a:r>
            <a:r>
              <a:rPr spc="-5" dirty="0"/>
              <a:t>nadväznosti na</a:t>
            </a:r>
          </a:p>
          <a:p>
            <a:pPr marL="492125" marR="434340" indent="-3429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492125" algn="l"/>
                <a:tab pos="492759" algn="l"/>
              </a:tabLst>
            </a:pPr>
            <a:r>
              <a:rPr spc="-10" dirty="0"/>
              <a:t>Agrárne </a:t>
            </a:r>
            <a:r>
              <a:rPr spc="-20" dirty="0"/>
              <a:t>hospodárstvo </a:t>
            </a:r>
            <a:r>
              <a:rPr dirty="0"/>
              <a:t>(v ktorom </a:t>
            </a:r>
            <a:r>
              <a:rPr spc="-15" dirty="0"/>
              <a:t>boli </a:t>
            </a:r>
            <a:r>
              <a:rPr dirty="0"/>
              <a:t>všetky </a:t>
            </a:r>
            <a:r>
              <a:rPr spc="-10" dirty="0"/>
              <a:t>výrobky </a:t>
            </a:r>
            <a:r>
              <a:rPr spc="-5" dirty="0"/>
              <a:t>a </a:t>
            </a:r>
            <a:r>
              <a:rPr dirty="0"/>
              <a:t>služby </a:t>
            </a:r>
            <a:r>
              <a:rPr spc="-5" dirty="0"/>
              <a:t>založené na </a:t>
            </a:r>
            <a:r>
              <a:rPr spc="-10" dirty="0"/>
              <a:t>rastlinnej </a:t>
            </a:r>
            <a:r>
              <a:rPr spc="-5" dirty="0"/>
              <a:t>a živočíšnej </a:t>
            </a:r>
            <a:r>
              <a:rPr spc="-10" dirty="0"/>
              <a:t>výrobe),</a:t>
            </a:r>
          </a:p>
          <a:p>
            <a:pPr marL="4921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92125" algn="l"/>
                <a:tab pos="492759" algn="l"/>
              </a:tabLst>
            </a:pPr>
            <a:r>
              <a:rPr spc="-5" dirty="0"/>
              <a:t>priemyselné </a:t>
            </a:r>
            <a:r>
              <a:rPr spc="-20" dirty="0"/>
              <a:t>hospodárstvo </a:t>
            </a:r>
            <a:r>
              <a:rPr spc="-5" dirty="0"/>
              <a:t>(založené na masovej </a:t>
            </a:r>
            <a:r>
              <a:rPr spc="-10" dirty="0"/>
              <a:t>výrobe) </a:t>
            </a:r>
            <a:r>
              <a:rPr spc="-5" dirty="0"/>
              <a:t>a</a:t>
            </a:r>
          </a:p>
          <a:p>
            <a:pPr marL="492125" marR="5080" indent="-3429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492125" algn="l"/>
                <a:tab pos="492759" algn="l"/>
              </a:tabLst>
            </a:pPr>
            <a:r>
              <a:rPr spc="-20" dirty="0"/>
              <a:t>hospodárstvo </a:t>
            </a:r>
            <a:r>
              <a:rPr dirty="0"/>
              <a:t>služieb </a:t>
            </a:r>
            <a:r>
              <a:rPr spc="-10" dirty="0"/>
              <a:t>(obsahuje </a:t>
            </a:r>
            <a:r>
              <a:rPr spc="-15" dirty="0"/>
              <a:t>viac </a:t>
            </a:r>
            <a:r>
              <a:rPr spc="-5" dirty="0"/>
              <a:t>spoločností </a:t>
            </a:r>
            <a:r>
              <a:rPr dirty="0"/>
              <a:t>poskytujúcich služby </a:t>
            </a:r>
            <a:r>
              <a:rPr spc="-5" dirty="0"/>
              <a:t>a </a:t>
            </a:r>
            <a:r>
              <a:rPr spc="-20" dirty="0"/>
              <a:t>menej </a:t>
            </a:r>
            <a:r>
              <a:rPr spc="-10" dirty="0"/>
              <a:t>výrobcov </a:t>
            </a:r>
            <a:r>
              <a:rPr dirty="0"/>
              <a:t>ako v </a:t>
            </a:r>
            <a:r>
              <a:rPr spc="-10" dirty="0"/>
              <a:t>predchádzajúcich </a:t>
            </a:r>
            <a:r>
              <a:rPr spc="-5" dirty="0"/>
              <a:t>desaťročiach),</a:t>
            </a:r>
          </a:p>
          <a:p>
            <a:pPr marL="149225">
              <a:lnSpc>
                <a:spcPct val="100000"/>
              </a:lnSpc>
              <a:spcBef>
                <a:spcPts val="675"/>
              </a:spcBef>
            </a:pPr>
            <a:r>
              <a:rPr spc="-10" dirty="0"/>
              <a:t>rozvinuté krajiny teraz </a:t>
            </a:r>
            <a:r>
              <a:rPr spc="-5" dirty="0"/>
              <a:t>potrebujú </a:t>
            </a:r>
            <a:r>
              <a:rPr spc="-20" dirty="0"/>
              <a:t>prijať </a:t>
            </a:r>
            <a:r>
              <a:rPr b="1" spc="-30" dirty="0">
                <a:latin typeface="Calibri"/>
                <a:cs typeface="Calibri"/>
              </a:rPr>
              <a:t>ekonomiku založenú na </a:t>
            </a:r>
            <a:r>
              <a:rPr b="1" spc="-5" dirty="0">
                <a:latin typeface="Calibri"/>
                <a:cs typeface="Calibri"/>
              </a:rPr>
              <a:t>skúsenostiach.</a:t>
            </a:r>
          </a:p>
          <a:p>
            <a:pPr marL="149225" marR="813435">
              <a:lnSpc>
                <a:spcPts val="2590"/>
              </a:lnSpc>
              <a:spcBef>
                <a:spcPts val="1035"/>
              </a:spcBef>
            </a:pPr>
            <a:r>
              <a:rPr dirty="0"/>
              <a:t>Zážitková </a:t>
            </a:r>
            <a:r>
              <a:rPr spc="-20" dirty="0"/>
              <a:t>ekonomika </a:t>
            </a:r>
            <a:r>
              <a:rPr spc="-5" dirty="0"/>
              <a:t>vyzýva </a:t>
            </a:r>
            <a:r>
              <a:rPr spc="-15" dirty="0"/>
              <a:t>organizácie, aby </a:t>
            </a:r>
            <a:r>
              <a:rPr b="1" spc="-10" dirty="0">
                <a:latin typeface="Calibri"/>
                <a:cs typeface="Calibri"/>
              </a:rPr>
              <a:t>postupovali </a:t>
            </a:r>
            <a:r>
              <a:rPr b="1" spc="-5" dirty="0">
                <a:latin typeface="Calibri"/>
                <a:cs typeface="Calibri"/>
              </a:rPr>
              <a:t>v </a:t>
            </a:r>
            <a:r>
              <a:rPr b="1" spc="-10" dirty="0">
                <a:latin typeface="Calibri"/>
                <a:cs typeface="Calibri"/>
              </a:rPr>
              <a:t>hodnotovom </a:t>
            </a:r>
            <a:r>
              <a:rPr b="1" spc="-5" dirty="0">
                <a:latin typeface="Calibri"/>
                <a:cs typeface="Calibri"/>
              </a:rPr>
              <a:t>reťazci smerom nahor, </a:t>
            </a:r>
            <a:r>
              <a:rPr b="1" spc="-10" dirty="0">
                <a:latin typeface="Calibri"/>
                <a:cs typeface="Calibri"/>
              </a:rPr>
              <a:t>od "komodít" </a:t>
            </a:r>
            <a:r>
              <a:rPr b="1" spc="-15" dirty="0">
                <a:latin typeface="Calibri"/>
                <a:cs typeface="Calibri"/>
              </a:rPr>
              <a:t>na </a:t>
            </a:r>
            <a:r>
              <a:rPr b="1" spc="-10" dirty="0">
                <a:latin typeface="Calibri"/>
                <a:cs typeface="Calibri"/>
              </a:rPr>
              <a:t>spodku </a:t>
            </a:r>
            <a:r>
              <a:rPr b="1" spc="-15" dirty="0">
                <a:latin typeface="Calibri"/>
                <a:cs typeface="Calibri"/>
              </a:rPr>
              <a:t>k "zážitkom" </a:t>
            </a:r>
            <a:r>
              <a:rPr b="1" spc="-5" dirty="0">
                <a:latin typeface="Calibri"/>
                <a:cs typeface="Calibri"/>
              </a:rPr>
              <a:t>na </a:t>
            </a:r>
            <a:r>
              <a:rPr b="1" spc="-10" dirty="0">
                <a:latin typeface="Calibri"/>
                <a:cs typeface="Calibri"/>
              </a:rPr>
              <a:t>vrchole.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24609" y="258691"/>
            <a:ext cx="4742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Zážitková </a:t>
            </a:r>
            <a:r>
              <a:rPr spc="-20" dirty="0"/>
              <a:t>ekonomika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5805" y="1832325"/>
            <a:ext cx="10988040" cy="380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teda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vyzerá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prechod 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agrárnej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ekonomiky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zážitkovej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ekonomike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4965" marR="289560" indent="-342900">
              <a:lnSpc>
                <a:spcPts val="2590"/>
              </a:lnSpc>
              <a:spcBef>
                <a:spcPts val="21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Komoditný podnik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suroviny, ktoré sa zvyčajne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nachádzajú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zemi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sa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pestujú.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Obchod s tovarom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vyrába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dodáva "výrobky"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rýchloobrátkového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spotrebného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tovaru,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ako 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džem,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až po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luxusný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tovar,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konzervy s likérovou príchuťou.</a:t>
            </a:r>
            <a:endParaRPr sz="2400">
              <a:latin typeface="Calibri"/>
              <a:cs typeface="Calibri"/>
            </a:endParaRPr>
          </a:p>
          <a:p>
            <a:pPr marL="354965" marR="337185" indent="-3429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Podnik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služieb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poskytuje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skôr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 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ale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obsahuje aj určitý prvok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výrobkov.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Zážitková firma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zážitok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príklady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pozrieme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veľmi krátko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Transformačný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podnik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zabezpečuje pozitívne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zmeny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živote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ľudí.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46718" y="258691"/>
            <a:ext cx="8098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Typy </a:t>
            </a:r>
            <a:r>
              <a:rPr spc="-5" dirty="0"/>
              <a:t>podnikov v oblasti zážitkovej </a:t>
            </a:r>
            <a:r>
              <a:rPr spc="-20" dirty="0"/>
              <a:t>ekonomiky...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9852" y="1903297"/>
            <a:ext cx="629158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Pine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Gilmore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identifikujú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štyri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formy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zážitku,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spoločnosti využívajú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buď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pridanie zážitkových vlastností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kombinácie tovarov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služieb,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samostatnú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ponuku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9852" y="3290137"/>
            <a:ext cx="6659880" cy="28206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4965" marR="238760" indent="-3429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Zábava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pasívna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účasť,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napr.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prechádzka po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farme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Vzdelávacie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aktívna účasť,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účasť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na hodine/lekcii</a:t>
            </a:r>
            <a:endParaRPr sz="2400">
              <a:latin typeface="Calibri"/>
              <a:cs typeface="Calibri"/>
            </a:endParaRPr>
          </a:p>
          <a:p>
            <a:pPr marL="354965" marR="53340" indent="-3429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  <a:tab pos="1652270" algn="l"/>
              </a:tabLst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Estetické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ponorené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činnosti 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prostredia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naň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malý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žiadny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vplyv,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napr.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pozeranie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staré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poľnohospodárske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vybavenie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malom múzeu</a:t>
            </a:r>
            <a:endParaRPr sz="2400">
              <a:latin typeface="Calibri"/>
              <a:cs typeface="Calibri"/>
            </a:endParaRPr>
          </a:p>
          <a:p>
            <a:pPr marL="355600" marR="498475" indent="-3429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Escapist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väčšia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ponorenosť zákazníka, starostlivosť 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zvieratá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výroba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napr</a:t>
            </a:r>
            <a:r>
              <a:rPr sz="2400" spc="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výroba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syra.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156" y="6519615"/>
            <a:ext cx="210121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  <a:p>
            <a:pPr marL="461009">
              <a:lnSpc>
                <a:spcPts val="2540"/>
              </a:lnSpc>
            </a:pPr>
            <a:r>
              <a:rPr sz="2400" spc="-10" dirty="0">
                <a:solidFill>
                  <a:srgbClr val="5F5F5F"/>
                </a:solidFill>
                <a:latin typeface="Calibri"/>
                <a:cs typeface="Calibri"/>
                <a:hlinkClick r:id="rId4"/>
              </a:rPr>
              <a:t>Zdroj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4084" y="258691"/>
            <a:ext cx="4300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A13A22"/>
                </a:solidFill>
              </a:rPr>
              <a:t>Typy </a:t>
            </a:r>
            <a:r>
              <a:rPr spc="-5" dirty="0">
                <a:solidFill>
                  <a:srgbClr val="A13A22"/>
                </a:solidFill>
              </a:rPr>
              <a:t>zážitkov...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8257035" y="2399028"/>
            <a:ext cx="3009900" cy="3009265"/>
            <a:chOff x="8257035" y="2399028"/>
            <a:chExt cx="3009900" cy="3009265"/>
          </a:xfrm>
        </p:grpSpPr>
        <p:sp>
          <p:nvSpPr>
            <p:cNvPr id="12" name="object 12"/>
            <p:cNvSpPr/>
            <p:nvPr/>
          </p:nvSpPr>
          <p:spPr>
            <a:xfrm>
              <a:off x="9831239" y="2528083"/>
              <a:ext cx="1293495" cy="1306195"/>
            </a:xfrm>
            <a:custGeom>
              <a:avLst/>
              <a:gdLst/>
              <a:ahLst/>
              <a:cxnLst/>
              <a:rect l="l" t="t" r="r" b="b"/>
              <a:pathLst>
                <a:path w="1293495" h="1306195">
                  <a:moveTo>
                    <a:pt x="1293186" y="1305834"/>
                  </a:moveTo>
                  <a:lnTo>
                    <a:pt x="420253" y="1305834"/>
                  </a:lnTo>
                  <a:lnTo>
                    <a:pt x="412934" y="1258609"/>
                  </a:lnTo>
                  <a:lnTo>
                    <a:pt x="401211" y="1212994"/>
                  </a:lnTo>
                  <a:lnTo>
                    <a:pt x="385312" y="1169216"/>
                  </a:lnTo>
                  <a:lnTo>
                    <a:pt x="365465" y="1127504"/>
                  </a:lnTo>
                  <a:lnTo>
                    <a:pt x="341897" y="1088086"/>
                  </a:lnTo>
                  <a:lnTo>
                    <a:pt x="314837" y="1051190"/>
                  </a:lnTo>
                  <a:lnTo>
                    <a:pt x="284513" y="1017043"/>
                  </a:lnTo>
                  <a:lnTo>
                    <a:pt x="251153" y="985875"/>
                  </a:lnTo>
                  <a:lnTo>
                    <a:pt x="214985" y="957911"/>
                  </a:lnTo>
                  <a:lnTo>
                    <a:pt x="176236" y="933381"/>
                  </a:lnTo>
                  <a:lnTo>
                    <a:pt x="135135" y="912513"/>
                  </a:lnTo>
                  <a:lnTo>
                    <a:pt x="91910" y="895535"/>
                  </a:lnTo>
                  <a:lnTo>
                    <a:pt x="46789" y="882674"/>
                  </a:lnTo>
                  <a:lnTo>
                    <a:pt x="0" y="874158"/>
                  </a:lnTo>
                  <a:lnTo>
                    <a:pt x="0" y="0"/>
                  </a:lnTo>
                  <a:lnTo>
                    <a:pt x="48828" y="3168"/>
                  </a:lnTo>
                  <a:lnTo>
                    <a:pt x="97174" y="8042"/>
                  </a:lnTo>
                  <a:lnTo>
                    <a:pt x="145008" y="14591"/>
                  </a:lnTo>
                  <a:lnTo>
                    <a:pt x="192300" y="22785"/>
                  </a:lnTo>
                  <a:lnTo>
                    <a:pt x="239020" y="32594"/>
                  </a:lnTo>
                  <a:lnTo>
                    <a:pt x="285137" y="43989"/>
                  </a:lnTo>
                  <a:lnTo>
                    <a:pt x="330623" y="56938"/>
                  </a:lnTo>
                  <a:lnTo>
                    <a:pt x="375446" y="71412"/>
                  </a:lnTo>
                  <a:lnTo>
                    <a:pt x="419576" y="87382"/>
                  </a:lnTo>
                  <a:lnTo>
                    <a:pt x="462984" y="104816"/>
                  </a:lnTo>
                  <a:lnTo>
                    <a:pt x="505639" y="123686"/>
                  </a:lnTo>
                  <a:lnTo>
                    <a:pt x="547511" y="143961"/>
                  </a:lnTo>
                  <a:lnTo>
                    <a:pt x="588571" y="165611"/>
                  </a:lnTo>
                  <a:lnTo>
                    <a:pt x="628788" y="188606"/>
                  </a:lnTo>
                  <a:lnTo>
                    <a:pt x="668132" y="212916"/>
                  </a:lnTo>
                  <a:lnTo>
                    <a:pt x="706572" y="238512"/>
                  </a:lnTo>
                  <a:lnTo>
                    <a:pt x="744080" y="265362"/>
                  </a:lnTo>
                  <a:lnTo>
                    <a:pt x="780624" y="293439"/>
                  </a:lnTo>
                  <a:lnTo>
                    <a:pt x="816175" y="322710"/>
                  </a:lnTo>
                  <a:lnTo>
                    <a:pt x="850703" y="353146"/>
                  </a:lnTo>
                  <a:lnTo>
                    <a:pt x="884177" y="384718"/>
                  </a:lnTo>
                  <a:lnTo>
                    <a:pt x="916567" y="417395"/>
                  </a:lnTo>
                  <a:lnTo>
                    <a:pt x="947844" y="451148"/>
                  </a:lnTo>
                  <a:lnTo>
                    <a:pt x="977977" y="485946"/>
                  </a:lnTo>
                  <a:lnTo>
                    <a:pt x="1006936" y="521759"/>
                  </a:lnTo>
                  <a:lnTo>
                    <a:pt x="1034692" y="558557"/>
                  </a:lnTo>
                  <a:lnTo>
                    <a:pt x="1061213" y="596311"/>
                  </a:lnTo>
                  <a:lnTo>
                    <a:pt x="1086471" y="634990"/>
                  </a:lnTo>
                  <a:lnTo>
                    <a:pt x="1110434" y="674565"/>
                  </a:lnTo>
                  <a:lnTo>
                    <a:pt x="1133073" y="715005"/>
                  </a:lnTo>
                  <a:lnTo>
                    <a:pt x="1154357" y="756280"/>
                  </a:lnTo>
                  <a:lnTo>
                    <a:pt x="1174258" y="798361"/>
                  </a:lnTo>
                  <a:lnTo>
                    <a:pt x="1192743" y="841217"/>
                  </a:lnTo>
                  <a:lnTo>
                    <a:pt x="1209785" y="884819"/>
                  </a:lnTo>
                  <a:lnTo>
                    <a:pt x="1225351" y="929136"/>
                  </a:lnTo>
                  <a:lnTo>
                    <a:pt x="1239413" y="974139"/>
                  </a:lnTo>
                  <a:lnTo>
                    <a:pt x="1251940" y="1019798"/>
                  </a:lnTo>
                  <a:lnTo>
                    <a:pt x="1262902" y="1066081"/>
                  </a:lnTo>
                  <a:lnTo>
                    <a:pt x="1272269" y="1112961"/>
                  </a:lnTo>
                  <a:lnTo>
                    <a:pt x="1280011" y="1160406"/>
                  </a:lnTo>
                  <a:lnTo>
                    <a:pt x="1286098" y="1208386"/>
                  </a:lnTo>
                  <a:lnTo>
                    <a:pt x="1290500" y="1256872"/>
                  </a:lnTo>
                  <a:lnTo>
                    <a:pt x="1293186" y="1305834"/>
                  </a:lnTo>
                  <a:close/>
                </a:path>
              </a:pathLst>
            </a:custGeom>
            <a:solidFill>
              <a:srgbClr val="6C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09623" y="2528720"/>
              <a:ext cx="1282700" cy="1305560"/>
            </a:xfrm>
            <a:custGeom>
              <a:avLst/>
              <a:gdLst/>
              <a:ahLst/>
              <a:cxnLst/>
              <a:rect l="l" t="t" r="r" b="b"/>
              <a:pathLst>
                <a:path w="1282700" h="1305560">
                  <a:moveTo>
                    <a:pt x="872932" y="1305198"/>
                  </a:moveTo>
                  <a:lnTo>
                    <a:pt x="0" y="1305198"/>
                  </a:lnTo>
                  <a:lnTo>
                    <a:pt x="2676" y="1256457"/>
                  </a:lnTo>
                  <a:lnTo>
                    <a:pt x="7047" y="1208189"/>
                  </a:lnTo>
                  <a:lnTo>
                    <a:pt x="13084" y="1160424"/>
                  </a:lnTo>
                  <a:lnTo>
                    <a:pt x="20758" y="1113190"/>
                  </a:lnTo>
                  <a:lnTo>
                    <a:pt x="30039" y="1066518"/>
                  </a:lnTo>
                  <a:lnTo>
                    <a:pt x="40897" y="1020436"/>
                  </a:lnTo>
                  <a:lnTo>
                    <a:pt x="53303" y="974975"/>
                  </a:lnTo>
                  <a:lnTo>
                    <a:pt x="67227" y="930164"/>
                  </a:lnTo>
                  <a:lnTo>
                    <a:pt x="82641" y="886032"/>
                  </a:lnTo>
                  <a:lnTo>
                    <a:pt x="99514" y="842608"/>
                  </a:lnTo>
                  <a:lnTo>
                    <a:pt x="117818" y="799923"/>
                  </a:lnTo>
                  <a:lnTo>
                    <a:pt x="137522" y="758005"/>
                  </a:lnTo>
                  <a:lnTo>
                    <a:pt x="158598" y="716885"/>
                  </a:lnTo>
                  <a:lnTo>
                    <a:pt x="181015" y="676590"/>
                  </a:lnTo>
                  <a:lnTo>
                    <a:pt x="204745" y="637152"/>
                  </a:lnTo>
                  <a:lnTo>
                    <a:pt x="229757" y="598599"/>
                  </a:lnTo>
                  <a:lnTo>
                    <a:pt x="256023" y="560961"/>
                  </a:lnTo>
                  <a:lnTo>
                    <a:pt x="283513" y="524268"/>
                  </a:lnTo>
                  <a:lnTo>
                    <a:pt x="312197" y="488548"/>
                  </a:lnTo>
                  <a:lnTo>
                    <a:pt x="342047" y="453831"/>
                  </a:lnTo>
                  <a:lnTo>
                    <a:pt x="373032" y="420147"/>
                  </a:lnTo>
                  <a:lnTo>
                    <a:pt x="405123" y="387526"/>
                  </a:lnTo>
                  <a:lnTo>
                    <a:pt x="438291" y="355996"/>
                  </a:lnTo>
                  <a:lnTo>
                    <a:pt x="472506" y="325587"/>
                  </a:lnTo>
                  <a:lnTo>
                    <a:pt x="507738" y="296328"/>
                  </a:lnTo>
                  <a:lnTo>
                    <a:pt x="543959" y="268250"/>
                  </a:lnTo>
                  <a:lnTo>
                    <a:pt x="581139" y="241381"/>
                  </a:lnTo>
                  <a:lnTo>
                    <a:pt x="619248" y="215750"/>
                  </a:lnTo>
                  <a:lnTo>
                    <a:pt x="658257" y="191389"/>
                  </a:lnTo>
                  <a:lnTo>
                    <a:pt x="698137" y="168325"/>
                  </a:lnTo>
                  <a:lnTo>
                    <a:pt x="738858" y="146588"/>
                  </a:lnTo>
                  <a:lnTo>
                    <a:pt x="780390" y="126208"/>
                  </a:lnTo>
                  <a:lnTo>
                    <a:pt x="822704" y="107215"/>
                  </a:lnTo>
                  <a:lnTo>
                    <a:pt x="865770" y="89637"/>
                  </a:lnTo>
                  <a:lnTo>
                    <a:pt x="909560" y="73504"/>
                  </a:lnTo>
                  <a:lnTo>
                    <a:pt x="954044" y="58845"/>
                  </a:lnTo>
                  <a:lnTo>
                    <a:pt x="999192" y="45691"/>
                  </a:lnTo>
                  <a:lnTo>
                    <a:pt x="1044974" y="34070"/>
                  </a:lnTo>
                  <a:lnTo>
                    <a:pt x="1091362" y="24012"/>
                  </a:lnTo>
                  <a:lnTo>
                    <a:pt x="1138326" y="15547"/>
                  </a:lnTo>
                  <a:lnTo>
                    <a:pt x="1185836" y="8703"/>
                  </a:lnTo>
                  <a:lnTo>
                    <a:pt x="1233863" y="3511"/>
                  </a:lnTo>
                  <a:lnTo>
                    <a:pt x="1282378" y="0"/>
                  </a:lnTo>
                  <a:lnTo>
                    <a:pt x="1282378" y="874794"/>
                  </a:lnTo>
                  <a:lnTo>
                    <a:pt x="1233227" y="885064"/>
                  </a:lnTo>
                  <a:lnTo>
                    <a:pt x="1186019" y="900139"/>
                  </a:lnTo>
                  <a:lnTo>
                    <a:pt x="1141027" y="919748"/>
                  </a:lnTo>
                  <a:lnTo>
                    <a:pt x="1098523" y="943617"/>
                  </a:lnTo>
                  <a:lnTo>
                    <a:pt x="1058779" y="971475"/>
                  </a:lnTo>
                  <a:lnTo>
                    <a:pt x="1022069" y="1003048"/>
                  </a:lnTo>
                  <a:lnTo>
                    <a:pt x="988665" y="1038064"/>
                  </a:lnTo>
                  <a:lnTo>
                    <a:pt x="958840" y="1076251"/>
                  </a:lnTo>
                  <a:lnTo>
                    <a:pt x="932865" y="1117335"/>
                  </a:lnTo>
                  <a:lnTo>
                    <a:pt x="911015" y="1161044"/>
                  </a:lnTo>
                  <a:lnTo>
                    <a:pt x="893561" y="1207106"/>
                  </a:lnTo>
                  <a:lnTo>
                    <a:pt x="880776" y="1255249"/>
                  </a:lnTo>
                  <a:lnTo>
                    <a:pt x="872932" y="1305198"/>
                  </a:lnTo>
                  <a:close/>
                </a:path>
              </a:pathLst>
            </a:custGeom>
            <a:solidFill>
              <a:srgbClr val="3E2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92001" y="2399028"/>
              <a:ext cx="139700" cy="1004569"/>
            </a:xfrm>
            <a:custGeom>
              <a:avLst/>
              <a:gdLst/>
              <a:ahLst/>
              <a:cxnLst/>
              <a:rect l="l" t="t" r="r" b="b"/>
              <a:pathLst>
                <a:path w="139700" h="1004570">
                  <a:moveTo>
                    <a:pt x="0" y="1004487"/>
                  </a:moveTo>
                  <a:lnTo>
                    <a:pt x="0" y="0"/>
                  </a:lnTo>
                  <a:lnTo>
                    <a:pt x="139236" y="0"/>
                  </a:lnTo>
                  <a:lnTo>
                    <a:pt x="139236" y="1003216"/>
                  </a:lnTo>
                  <a:lnTo>
                    <a:pt x="123391" y="1001448"/>
                  </a:lnTo>
                  <a:lnTo>
                    <a:pt x="107368" y="1000037"/>
                  </a:lnTo>
                  <a:lnTo>
                    <a:pt x="91225" y="999103"/>
                  </a:lnTo>
                  <a:lnTo>
                    <a:pt x="75022" y="998766"/>
                  </a:lnTo>
                  <a:lnTo>
                    <a:pt x="56058" y="999213"/>
                  </a:lnTo>
                  <a:lnTo>
                    <a:pt x="37272" y="1000434"/>
                  </a:lnTo>
                  <a:lnTo>
                    <a:pt x="18606" y="1002252"/>
                  </a:lnTo>
                  <a:lnTo>
                    <a:pt x="0" y="1004487"/>
                  </a:lnTo>
                  <a:close/>
                </a:path>
              </a:pathLst>
            </a:custGeom>
            <a:solidFill>
              <a:srgbClr val="E1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31239" y="3973148"/>
              <a:ext cx="1291590" cy="1269365"/>
            </a:xfrm>
            <a:custGeom>
              <a:avLst/>
              <a:gdLst/>
              <a:ahLst/>
              <a:cxnLst/>
              <a:rect l="l" t="t" r="r" b="b"/>
              <a:pathLst>
                <a:path w="1291590" h="1269364">
                  <a:moveTo>
                    <a:pt x="0" y="1268960"/>
                  </a:moveTo>
                  <a:lnTo>
                    <a:pt x="0" y="394801"/>
                  </a:lnTo>
                  <a:lnTo>
                    <a:pt x="47621" y="386027"/>
                  </a:lnTo>
                  <a:lnTo>
                    <a:pt x="93493" y="372775"/>
                  </a:lnTo>
                  <a:lnTo>
                    <a:pt x="137376" y="355286"/>
                  </a:lnTo>
                  <a:lnTo>
                    <a:pt x="179033" y="333797"/>
                  </a:lnTo>
                  <a:lnTo>
                    <a:pt x="218227" y="308550"/>
                  </a:lnTo>
                  <a:lnTo>
                    <a:pt x="254719" y="279783"/>
                  </a:lnTo>
                  <a:lnTo>
                    <a:pt x="288271" y="247736"/>
                  </a:lnTo>
                  <a:lnTo>
                    <a:pt x="318645" y="212649"/>
                  </a:lnTo>
                  <a:lnTo>
                    <a:pt x="345605" y="174762"/>
                  </a:lnTo>
                  <a:lnTo>
                    <a:pt x="368911" y="134314"/>
                  </a:lnTo>
                  <a:lnTo>
                    <a:pt x="388326" y="91544"/>
                  </a:lnTo>
                  <a:lnTo>
                    <a:pt x="403612" y="46693"/>
                  </a:lnTo>
                  <a:lnTo>
                    <a:pt x="414531" y="0"/>
                  </a:lnTo>
                  <a:lnTo>
                    <a:pt x="1291279" y="0"/>
                  </a:lnTo>
                  <a:lnTo>
                    <a:pt x="1287391" y="47761"/>
                  </a:lnTo>
                  <a:lnTo>
                    <a:pt x="1281870" y="95042"/>
                  </a:lnTo>
                  <a:lnTo>
                    <a:pt x="1274742" y="141814"/>
                  </a:lnTo>
                  <a:lnTo>
                    <a:pt x="1266037" y="188049"/>
                  </a:lnTo>
                  <a:lnTo>
                    <a:pt x="1255783" y="233719"/>
                  </a:lnTo>
                  <a:lnTo>
                    <a:pt x="1244009" y="278794"/>
                  </a:lnTo>
                  <a:lnTo>
                    <a:pt x="1230743" y="323247"/>
                  </a:lnTo>
                  <a:lnTo>
                    <a:pt x="1216013" y="367049"/>
                  </a:lnTo>
                  <a:lnTo>
                    <a:pt x="1199849" y="410172"/>
                  </a:lnTo>
                  <a:lnTo>
                    <a:pt x="1182278" y="452586"/>
                  </a:lnTo>
                  <a:lnTo>
                    <a:pt x="1163330" y="494265"/>
                  </a:lnTo>
                  <a:lnTo>
                    <a:pt x="1143032" y="535179"/>
                  </a:lnTo>
                  <a:lnTo>
                    <a:pt x="1121413" y="575299"/>
                  </a:lnTo>
                  <a:lnTo>
                    <a:pt x="1098502" y="614598"/>
                  </a:lnTo>
                  <a:lnTo>
                    <a:pt x="1074327" y="653047"/>
                  </a:lnTo>
                  <a:lnTo>
                    <a:pt x="1048916" y="690617"/>
                  </a:lnTo>
                  <a:lnTo>
                    <a:pt x="1022299" y="727280"/>
                  </a:lnTo>
                  <a:lnTo>
                    <a:pt x="994503" y="763008"/>
                  </a:lnTo>
                  <a:lnTo>
                    <a:pt x="965558" y="797772"/>
                  </a:lnTo>
                  <a:lnTo>
                    <a:pt x="935491" y="831543"/>
                  </a:lnTo>
                  <a:lnTo>
                    <a:pt x="904331" y="864294"/>
                  </a:lnTo>
                  <a:lnTo>
                    <a:pt x="872107" y="895995"/>
                  </a:lnTo>
                  <a:lnTo>
                    <a:pt x="838846" y="926619"/>
                  </a:lnTo>
                  <a:lnTo>
                    <a:pt x="804579" y="956136"/>
                  </a:lnTo>
                  <a:lnTo>
                    <a:pt x="769333" y="984519"/>
                  </a:lnTo>
                  <a:lnTo>
                    <a:pt x="733136" y="1011739"/>
                  </a:lnTo>
                  <a:lnTo>
                    <a:pt x="696017" y="1037767"/>
                  </a:lnTo>
                  <a:lnTo>
                    <a:pt x="658005" y="1062576"/>
                  </a:lnTo>
                  <a:lnTo>
                    <a:pt x="619128" y="1086136"/>
                  </a:lnTo>
                  <a:lnTo>
                    <a:pt x="579415" y="1108419"/>
                  </a:lnTo>
                  <a:lnTo>
                    <a:pt x="538894" y="1129397"/>
                  </a:lnTo>
                  <a:lnTo>
                    <a:pt x="497593" y="1149041"/>
                  </a:lnTo>
                  <a:lnTo>
                    <a:pt x="455542" y="1167323"/>
                  </a:lnTo>
                  <a:lnTo>
                    <a:pt x="412768" y="1184214"/>
                  </a:lnTo>
                  <a:lnTo>
                    <a:pt x="369300" y="1199686"/>
                  </a:lnTo>
                  <a:lnTo>
                    <a:pt x="325167" y="1213710"/>
                  </a:lnTo>
                  <a:lnTo>
                    <a:pt x="280398" y="1226259"/>
                  </a:lnTo>
                  <a:lnTo>
                    <a:pt x="235019" y="1237303"/>
                  </a:lnTo>
                  <a:lnTo>
                    <a:pt x="189061" y="1246814"/>
                  </a:lnTo>
                  <a:lnTo>
                    <a:pt x="142551" y="1254764"/>
                  </a:lnTo>
                  <a:lnTo>
                    <a:pt x="95519" y="1261124"/>
                  </a:lnTo>
                  <a:lnTo>
                    <a:pt x="47992" y="1265865"/>
                  </a:lnTo>
                  <a:lnTo>
                    <a:pt x="0" y="1268960"/>
                  </a:lnTo>
                  <a:close/>
                </a:path>
              </a:pathLst>
            </a:custGeom>
            <a:solidFill>
              <a:srgbClr val="4A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45769" y="3833920"/>
              <a:ext cx="1021080" cy="139700"/>
            </a:xfrm>
            <a:custGeom>
              <a:avLst/>
              <a:gdLst/>
              <a:ahLst/>
              <a:cxnLst/>
              <a:rect l="l" t="t" r="r" b="b"/>
              <a:pathLst>
                <a:path w="1021079" h="139700">
                  <a:moveTo>
                    <a:pt x="1021071" y="139229"/>
                  </a:moveTo>
                  <a:lnTo>
                    <a:pt x="0" y="139229"/>
                  </a:lnTo>
                  <a:lnTo>
                    <a:pt x="3437" y="117643"/>
                  </a:lnTo>
                  <a:lnTo>
                    <a:pt x="6040" y="95760"/>
                  </a:lnTo>
                  <a:lnTo>
                    <a:pt x="7689" y="73518"/>
                  </a:lnTo>
                  <a:lnTo>
                    <a:pt x="8265" y="50860"/>
                  </a:lnTo>
                  <a:lnTo>
                    <a:pt x="8047" y="37996"/>
                  </a:lnTo>
                  <a:lnTo>
                    <a:pt x="7470" y="25191"/>
                  </a:lnTo>
                  <a:lnTo>
                    <a:pt x="6656" y="12506"/>
                  </a:lnTo>
                  <a:lnTo>
                    <a:pt x="5722" y="0"/>
                  </a:lnTo>
                  <a:lnTo>
                    <a:pt x="878655" y="0"/>
                  </a:lnTo>
                  <a:lnTo>
                    <a:pt x="1021071" y="0"/>
                  </a:lnTo>
                  <a:lnTo>
                    <a:pt x="1021071" y="139229"/>
                  </a:lnTo>
                  <a:close/>
                </a:path>
              </a:pathLst>
            </a:custGeom>
            <a:solidFill>
              <a:srgbClr val="E1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11531" y="3973149"/>
              <a:ext cx="1280795" cy="1268730"/>
            </a:xfrm>
            <a:custGeom>
              <a:avLst/>
              <a:gdLst/>
              <a:ahLst/>
              <a:cxnLst/>
              <a:rect l="l" t="t" r="r" b="b"/>
              <a:pathLst>
                <a:path w="1280795" h="1268729">
                  <a:moveTo>
                    <a:pt x="1280470" y="1268324"/>
                  </a:moveTo>
                  <a:lnTo>
                    <a:pt x="1231704" y="1264785"/>
                  </a:lnTo>
                  <a:lnTo>
                    <a:pt x="1183426" y="1259546"/>
                  </a:lnTo>
                  <a:lnTo>
                    <a:pt x="1135667" y="1252637"/>
                  </a:lnTo>
                  <a:lnTo>
                    <a:pt x="1088457" y="1244088"/>
                  </a:lnTo>
                  <a:lnTo>
                    <a:pt x="1041826" y="1233928"/>
                  </a:lnTo>
                  <a:lnTo>
                    <a:pt x="995805" y="1222189"/>
                  </a:lnTo>
                  <a:lnTo>
                    <a:pt x="950424" y="1208899"/>
                  </a:lnTo>
                  <a:lnTo>
                    <a:pt x="905713" y="1194090"/>
                  </a:lnTo>
                  <a:lnTo>
                    <a:pt x="861702" y="1177790"/>
                  </a:lnTo>
                  <a:lnTo>
                    <a:pt x="818422" y="1160029"/>
                  </a:lnTo>
                  <a:lnTo>
                    <a:pt x="775902" y="1140839"/>
                  </a:lnTo>
                  <a:lnTo>
                    <a:pt x="734173" y="1120248"/>
                  </a:lnTo>
                  <a:lnTo>
                    <a:pt x="693266" y="1098287"/>
                  </a:lnTo>
                  <a:lnTo>
                    <a:pt x="653210" y="1074985"/>
                  </a:lnTo>
                  <a:lnTo>
                    <a:pt x="614035" y="1050373"/>
                  </a:lnTo>
                  <a:lnTo>
                    <a:pt x="575772" y="1024481"/>
                  </a:lnTo>
                  <a:lnTo>
                    <a:pt x="538451" y="997338"/>
                  </a:lnTo>
                  <a:lnTo>
                    <a:pt x="502103" y="968974"/>
                  </a:lnTo>
                  <a:lnTo>
                    <a:pt x="466757" y="939420"/>
                  </a:lnTo>
                  <a:lnTo>
                    <a:pt x="432443" y="908706"/>
                  </a:lnTo>
                  <a:lnTo>
                    <a:pt x="399193" y="876860"/>
                  </a:lnTo>
                  <a:lnTo>
                    <a:pt x="367036" y="843914"/>
                  </a:lnTo>
                  <a:lnTo>
                    <a:pt x="336002" y="809898"/>
                  </a:lnTo>
                  <a:lnTo>
                    <a:pt x="306122" y="774840"/>
                  </a:lnTo>
                  <a:lnTo>
                    <a:pt x="277425" y="738772"/>
                  </a:lnTo>
                  <a:lnTo>
                    <a:pt x="249943" y="701723"/>
                  </a:lnTo>
                  <a:lnTo>
                    <a:pt x="223705" y="663723"/>
                  </a:lnTo>
                  <a:lnTo>
                    <a:pt x="198741" y="624802"/>
                  </a:lnTo>
                  <a:lnTo>
                    <a:pt x="175082" y="584991"/>
                  </a:lnTo>
                  <a:lnTo>
                    <a:pt x="152758" y="544318"/>
                  </a:lnTo>
                  <a:lnTo>
                    <a:pt x="131800" y="502814"/>
                  </a:lnTo>
                  <a:lnTo>
                    <a:pt x="112236" y="460510"/>
                  </a:lnTo>
                  <a:lnTo>
                    <a:pt x="94099" y="417434"/>
                  </a:lnTo>
                  <a:lnTo>
                    <a:pt x="77417" y="373617"/>
                  </a:lnTo>
                  <a:lnTo>
                    <a:pt x="62221" y="329089"/>
                  </a:lnTo>
                  <a:lnTo>
                    <a:pt x="48542" y="283880"/>
                  </a:lnTo>
                  <a:lnTo>
                    <a:pt x="36409" y="238020"/>
                  </a:lnTo>
                  <a:lnTo>
                    <a:pt x="25852" y="191539"/>
                  </a:lnTo>
                  <a:lnTo>
                    <a:pt x="16903" y="144466"/>
                  </a:lnTo>
                  <a:lnTo>
                    <a:pt x="9591" y="96832"/>
                  </a:lnTo>
                  <a:lnTo>
                    <a:pt x="3946" y="48666"/>
                  </a:lnTo>
                  <a:lnTo>
                    <a:pt x="0" y="0"/>
                  </a:lnTo>
                  <a:lnTo>
                    <a:pt x="876747" y="0"/>
                  </a:lnTo>
                  <a:lnTo>
                    <a:pt x="887442" y="45984"/>
                  </a:lnTo>
                  <a:lnTo>
                    <a:pt x="902359" y="90181"/>
                  </a:lnTo>
                  <a:lnTo>
                    <a:pt x="921271" y="132363"/>
                  </a:lnTo>
                  <a:lnTo>
                    <a:pt x="943952" y="172300"/>
                  </a:lnTo>
                  <a:lnTo>
                    <a:pt x="970177" y="209763"/>
                  </a:lnTo>
                  <a:lnTo>
                    <a:pt x="999720" y="244522"/>
                  </a:lnTo>
                  <a:lnTo>
                    <a:pt x="1032356" y="276349"/>
                  </a:lnTo>
                  <a:lnTo>
                    <a:pt x="1067858" y="305015"/>
                  </a:lnTo>
                  <a:lnTo>
                    <a:pt x="1106002" y="330289"/>
                  </a:lnTo>
                  <a:lnTo>
                    <a:pt x="1146560" y="351943"/>
                  </a:lnTo>
                  <a:lnTo>
                    <a:pt x="1189308" y="369748"/>
                  </a:lnTo>
                  <a:lnTo>
                    <a:pt x="1234020" y="383475"/>
                  </a:lnTo>
                  <a:lnTo>
                    <a:pt x="1280470" y="392894"/>
                  </a:lnTo>
                  <a:lnTo>
                    <a:pt x="1280470" y="1268324"/>
                  </a:lnTo>
                  <a:close/>
                </a:path>
              </a:pathLst>
            </a:custGeom>
            <a:solidFill>
              <a:srgbClr val="822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57032" y="3833926"/>
              <a:ext cx="1574800" cy="1574165"/>
            </a:xfrm>
            <a:custGeom>
              <a:avLst/>
              <a:gdLst/>
              <a:ahLst/>
              <a:cxnLst/>
              <a:rect l="l" t="t" r="r" b="b"/>
              <a:pathLst>
                <a:path w="1574800" h="1574164">
                  <a:moveTo>
                    <a:pt x="1030605" y="139230"/>
                  </a:moveTo>
                  <a:lnTo>
                    <a:pt x="1027264" y="117640"/>
                  </a:lnTo>
                  <a:lnTo>
                    <a:pt x="1024877" y="95758"/>
                  </a:lnTo>
                  <a:lnTo>
                    <a:pt x="1023454" y="73520"/>
                  </a:lnTo>
                  <a:lnTo>
                    <a:pt x="1022972" y="50863"/>
                  </a:lnTo>
                  <a:lnTo>
                    <a:pt x="1023099" y="37998"/>
                  </a:lnTo>
                  <a:lnTo>
                    <a:pt x="1023531" y="25196"/>
                  </a:lnTo>
                  <a:lnTo>
                    <a:pt x="1024318" y="12509"/>
                  </a:lnTo>
                  <a:lnTo>
                    <a:pt x="1025512" y="0"/>
                  </a:lnTo>
                  <a:lnTo>
                    <a:pt x="0" y="0"/>
                  </a:lnTo>
                  <a:lnTo>
                    <a:pt x="0" y="139230"/>
                  </a:lnTo>
                  <a:lnTo>
                    <a:pt x="1030605" y="139230"/>
                  </a:lnTo>
                  <a:close/>
                </a:path>
                <a:path w="1574800" h="1574164">
                  <a:moveTo>
                    <a:pt x="1574203" y="534035"/>
                  </a:moveTo>
                  <a:lnTo>
                    <a:pt x="1558353" y="535698"/>
                  </a:lnTo>
                  <a:lnTo>
                    <a:pt x="1542326" y="536892"/>
                  </a:lnTo>
                  <a:lnTo>
                    <a:pt x="1526184" y="537603"/>
                  </a:lnTo>
                  <a:lnTo>
                    <a:pt x="1509991" y="537845"/>
                  </a:lnTo>
                  <a:lnTo>
                    <a:pt x="1491018" y="537489"/>
                  </a:lnTo>
                  <a:lnTo>
                    <a:pt x="1472234" y="536409"/>
                  </a:lnTo>
                  <a:lnTo>
                    <a:pt x="1453565" y="534631"/>
                  </a:lnTo>
                  <a:lnTo>
                    <a:pt x="1434960" y="532130"/>
                  </a:lnTo>
                  <a:lnTo>
                    <a:pt x="1434960" y="1574126"/>
                  </a:lnTo>
                  <a:lnTo>
                    <a:pt x="1574203" y="1574126"/>
                  </a:lnTo>
                  <a:lnTo>
                    <a:pt x="1574203" y="534035"/>
                  </a:lnTo>
                  <a:close/>
                </a:path>
              </a:pathLst>
            </a:custGeom>
            <a:solidFill>
              <a:srgbClr val="E1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56547" y="266905"/>
            <a:ext cx="3176905" cy="101790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marR="5080" indent="3175">
              <a:lnSpc>
                <a:spcPts val="3490"/>
              </a:lnSpc>
              <a:spcBef>
                <a:spcPts val="905"/>
              </a:spcBef>
            </a:pP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Štyri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sféry zážitku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8518" y="3120346"/>
            <a:ext cx="9118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solidFill>
                  <a:srgbClr val="FFFFFF"/>
                </a:solidFill>
                <a:latin typeface="Calibri"/>
                <a:cs typeface="Calibri"/>
              </a:rPr>
              <a:t>Zábava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35349" y="3120346"/>
            <a:ext cx="73914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solidFill>
                  <a:srgbClr val="FFFFFF"/>
                </a:solidFill>
                <a:latin typeface="Calibri"/>
                <a:cs typeface="Calibri"/>
              </a:rPr>
              <a:t>Vzdelávanie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49613" y="4394362"/>
            <a:ext cx="511809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solidFill>
                  <a:srgbClr val="FFFFFF"/>
                </a:solidFill>
                <a:latin typeface="Calibri"/>
                <a:cs typeface="Calibri"/>
              </a:rPr>
              <a:t>Escapist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11149" y="4394362"/>
            <a:ext cx="50609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solidFill>
                  <a:srgbClr val="FFFFFF"/>
                </a:solidFill>
                <a:latin typeface="Calibri"/>
                <a:cs typeface="Calibri"/>
              </a:rPr>
              <a:t>Esthetic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07412" y="2027309"/>
            <a:ext cx="70675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solidFill>
                  <a:srgbClr val="A13A22"/>
                </a:solidFill>
                <a:latin typeface="Calibri"/>
                <a:cs typeface="Calibri"/>
              </a:rPr>
              <a:t>Absorpcia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21165" y="5532460"/>
            <a:ext cx="68008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solidFill>
                  <a:srgbClr val="A13A22"/>
                </a:solidFill>
                <a:latin typeface="Calibri"/>
                <a:cs typeface="Calibri"/>
              </a:rPr>
              <a:t>Ponorenie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90758" y="3747844"/>
            <a:ext cx="808990" cy="3536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68910">
              <a:lnSpc>
                <a:spcPts val="1200"/>
              </a:lnSpc>
              <a:spcBef>
                <a:spcPts val="290"/>
              </a:spcBef>
            </a:pPr>
            <a:r>
              <a:rPr sz="1150" b="1" spc="-5" dirty="0">
                <a:solidFill>
                  <a:srgbClr val="A13A22"/>
                </a:solidFill>
                <a:latin typeface="Calibri"/>
                <a:cs typeface="Calibri"/>
              </a:rPr>
              <a:t>Pasívna </a:t>
            </a:r>
            <a:r>
              <a:rPr sz="1150" b="1" spc="5" dirty="0">
                <a:solidFill>
                  <a:srgbClr val="A13A22"/>
                </a:solidFill>
                <a:latin typeface="Calibri"/>
                <a:cs typeface="Calibri"/>
              </a:rPr>
              <a:t>účasť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53255" y="3747844"/>
            <a:ext cx="808990" cy="3536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202565">
              <a:lnSpc>
                <a:spcPts val="1200"/>
              </a:lnSpc>
              <a:spcBef>
                <a:spcPts val="290"/>
              </a:spcBef>
            </a:pPr>
            <a:r>
              <a:rPr sz="1150" b="1" spc="-5" dirty="0">
                <a:solidFill>
                  <a:srgbClr val="A13A22"/>
                </a:solidFill>
                <a:latin typeface="Calibri"/>
                <a:cs typeface="Calibri"/>
              </a:rPr>
              <a:t>Aktívna </a:t>
            </a:r>
            <a:r>
              <a:rPr sz="1150" b="1" spc="5" dirty="0">
                <a:solidFill>
                  <a:srgbClr val="A13A22"/>
                </a:solidFill>
                <a:latin typeface="Calibri"/>
                <a:cs typeface="Calibri"/>
              </a:rPr>
              <a:t>účasť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5051" y="1746261"/>
            <a:ext cx="6807834" cy="501739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5356225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Zážitky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osobitnou ekonomickou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ponukou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t. j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novým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zdrojom príjmov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malú farmu.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vyhľadávajú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zmysluplné zážitky a čoraz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malých farmárov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 to reaguje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explicitným navrhovaním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propagáciou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nových zážitkov.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Ďalšie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konkurenčného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boja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spočíva v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inscenovaní zážitkov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 hospodárstvo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veľký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potenciál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"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divadlo"!</a:t>
            </a:r>
            <a:endParaRPr sz="2400" dirty="0">
              <a:latin typeface="Calibri"/>
              <a:cs typeface="Calibri"/>
            </a:endParaRPr>
          </a:p>
          <a:p>
            <a:pPr marL="163195" marR="20955" algn="ctr">
              <a:lnSpc>
                <a:spcPts val="2590"/>
              </a:lnSpc>
              <a:spcBef>
                <a:spcPts val="1025"/>
              </a:spcBef>
            </a:pPr>
            <a:r>
              <a:rPr sz="2400" b="1" i="1" spc="-60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400" b="1" i="1" spc="-15" dirty="0">
                <a:solidFill>
                  <a:srgbClr val="5F210F"/>
                </a:solidFill>
                <a:latin typeface="Calibri"/>
                <a:cs typeface="Calibri"/>
              </a:rPr>
              <a:t>Zážitok </a:t>
            </a:r>
            <a:r>
              <a:rPr sz="2400" b="1" i="1" spc="-10" dirty="0">
                <a:solidFill>
                  <a:srgbClr val="5F210F"/>
                </a:solidFill>
                <a:latin typeface="Calibri"/>
                <a:cs typeface="Calibri"/>
              </a:rPr>
              <a:t>vzniká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vtedy, keď </a:t>
            </a:r>
            <a:r>
              <a:rPr sz="2400" b="1" i="1" spc="-15" dirty="0">
                <a:solidFill>
                  <a:srgbClr val="5F210F"/>
                </a:solidFill>
                <a:latin typeface="Calibri"/>
                <a:cs typeface="Calibri"/>
              </a:rPr>
              <a:t>spoločnosť zámerne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využíva služby </a:t>
            </a:r>
            <a:r>
              <a:rPr sz="2400" b="1" i="1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b="1" i="1" spc="-10" dirty="0">
                <a:solidFill>
                  <a:srgbClr val="5F210F"/>
                </a:solidFill>
                <a:latin typeface="Calibri"/>
                <a:cs typeface="Calibri"/>
              </a:rPr>
              <a:t>javisko </a:t>
            </a:r>
            <a:r>
              <a:rPr sz="2400" b="1" i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tovar </a:t>
            </a:r>
            <a:r>
              <a:rPr sz="2400" b="1" i="1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rekvizity, </a:t>
            </a:r>
            <a:r>
              <a:rPr sz="2400" b="1" i="1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zapojila jednotlivých </a:t>
            </a:r>
            <a:r>
              <a:rPr sz="2400" b="1" i="1" spc="-10" dirty="0">
                <a:solidFill>
                  <a:srgbClr val="5F210F"/>
                </a:solidFill>
                <a:latin typeface="Calibri"/>
                <a:cs typeface="Calibri"/>
              </a:rPr>
              <a:t>zákazníkov </a:t>
            </a:r>
            <a:r>
              <a:rPr sz="2400" b="1" i="1" dirty="0">
                <a:solidFill>
                  <a:srgbClr val="5F210F"/>
                </a:solidFill>
                <a:latin typeface="Calibri"/>
                <a:cs typeface="Calibri"/>
              </a:rPr>
              <a:t>spôsobom,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b="1" i="1" spc="-10" dirty="0">
                <a:solidFill>
                  <a:srgbClr val="5F210F"/>
                </a:solidFill>
                <a:latin typeface="Calibri"/>
                <a:cs typeface="Calibri"/>
              </a:rPr>
              <a:t>vytvorí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nezabudnuteľnú </a:t>
            </a:r>
            <a:r>
              <a:rPr sz="2400" b="1" i="1" spc="-15" dirty="0">
                <a:solidFill>
                  <a:srgbClr val="5F210F"/>
                </a:solidFill>
                <a:latin typeface="Calibri"/>
                <a:cs typeface="Calibri"/>
              </a:rPr>
              <a:t>udalosť.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Tovary </a:t>
            </a:r>
            <a:r>
              <a:rPr sz="2400" b="1" i="1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nahraditeľné, tovary hmotné, služby </a:t>
            </a:r>
            <a:r>
              <a:rPr sz="2400" b="1" i="1" spc="-10" dirty="0">
                <a:solidFill>
                  <a:srgbClr val="5F210F"/>
                </a:solidFill>
                <a:latin typeface="Calibri"/>
                <a:cs typeface="Calibri"/>
              </a:rPr>
              <a:t>nehmotné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lang="sk-SK" sz="2400" b="1" i="1" spc="-20" dirty="0">
                <a:solidFill>
                  <a:srgbClr val="5F210F"/>
                </a:solidFill>
                <a:cs typeface="Calibri"/>
              </a:rPr>
              <a:t>nezabudnuteľné</a:t>
            </a:r>
            <a:r>
              <a:rPr lang="en-GB" sz="2400" b="1" i="1" spc="-20" dirty="0">
                <a:solidFill>
                  <a:srgbClr val="5F210F"/>
                </a:solidFill>
                <a:cs typeface="Calibri"/>
              </a:rPr>
              <a:t> </a:t>
            </a:r>
            <a:r>
              <a:rPr sz="2400" b="1" i="1" spc="-15" dirty="0" err="1">
                <a:solidFill>
                  <a:srgbClr val="5F210F"/>
                </a:solidFill>
                <a:latin typeface="Calibri"/>
                <a:cs typeface="Calibri"/>
              </a:rPr>
              <a:t>zážitky</a:t>
            </a:r>
            <a:r>
              <a:rPr sz="2400" b="1" i="1" spc="-20" dirty="0">
                <a:solidFill>
                  <a:srgbClr val="5F210F"/>
                </a:solidFill>
                <a:latin typeface="Calibri"/>
                <a:cs typeface="Calibri"/>
              </a:rPr>
              <a:t>."</a:t>
            </a:r>
            <a:endParaRPr sz="2400" dirty="0">
              <a:latin typeface="Calibri"/>
              <a:cs typeface="Calibri"/>
            </a:endParaRPr>
          </a:p>
          <a:p>
            <a:pPr marR="17145" algn="r">
              <a:lnSpc>
                <a:spcPts val="132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43284" y="258691"/>
            <a:ext cx="510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Typy </a:t>
            </a:r>
            <a:r>
              <a:rPr spc="-5" dirty="0"/>
              <a:t>zážitkov</a:t>
            </a:r>
            <a:r>
              <a:rPr dirty="0"/>
              <a:t>...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6847" y="2959608"/>
            <a:ext cx="4645151" cy="24383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949751" y="5960489"/>
            <a:ext cx="65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Zdroj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72580" cy="6858000"/>
            <a:chOff x="0" y="0"/>
            <a:chExt cx="66725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672580" cy="6858000"/>
            </a:xfrm>
            <a:custGeom>
              <a:avLst/>
              <a:gdLst/>
              <a:ahLst/>
              <a:cxnLst/>
              <a:rect l="l" t="t" r="r" b="b"/>
              <a:pathLst>
                <a:path w="6672580" h="6858000">
                  <a:moveTo>
                    <a:pt x="66720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672072" y="6858000"/>
                  </a:lnTo>
                  <a:lnTo>
                    <a:pt x="6672072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" y="4781679"/>
              <a:ext cx="4116597" cy="14054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1373" y="4971478"/>
              <a:ext cx="204470" cy="54610"/>
            </a:xfrm>
            <a:custGeom>
              <a:avLst/>
              <a:gdLst/>
              <a:ahLst/>
              <a:cxnLst/>
              <a:rect l="l" t="t" r="r" b="b"/>
              <a:pathLst>
                <a:path w="204470" h="54610">
                  <a:moveTo>
                    <a:pt x="56769" y="22923"/>
                  </a:moveTo>
                  <a:lnTo>
                    <a:pt x="54635" y="14198"/>
                  </a:lnTo>
                  <a:lnTo>
                    <a:pt x="48945" y="6896"/>
                  </a:lnTo>
                  <a:lnTo>
                    <a:pt x="40805" y="1866"/>
                  </a:lnTo>
                  <a:lnTo>
                    <a:pt x="31267" y="0"/>
                  </a:lnTo>
                  <a:lnTo>
                    <a:pt x="23863" y="723"/>
                  </a:lnTo>
                  <a:lnTo>
                    <a:pt x="16459" y="4292"/>
                  </a:lnTo>
                  <a:lnTo>
                    <a:pt x="4940" y="14325"/>
                  </a:lnTo>
                  <a:lnTo>
                    <a:pt x="825" y="20764"/>
                  </a:lnTo>
                  <a:lnTo>
                    <a:pt x="825" y="27216"/>
                  </a:lnTo>
                  <a:lnTo>
                    <a:pt x="0" y="33667"/>
                  </a:lnTo>
                  <a:lnTo>
                    <a:pt x="4114" y="40106"/>
                  </a:lnTo>
                  <a:lnTo>
                    <a:pt x="11518" y="43688"/>
                  </a:lnTo>
                  <a:lnTo>
                    <a:pt x="17005" y="46380"/>
                  </a:lnTo>
                  <a:lnTo>
                    <a:pt x="23342" y="48069"/>
                  </a:lnTo>
                  <a:lnTo>
                    <a:pt x="30149" y="48818"/>
                  </a:lnTo>
                  <a:lnTo>
                    <a:pt x="37020" y="48704"/>
                  </a:lnTo>
                  <a:lnTo>
                    <a:pt x="46126" y="46583"/>
                  </a:lnTo>
                  <a:lnTo>
                    <a:pt x="52451" y="41452"/>
                  </a:lnTo>
                  <a:lnTo>
                    <a:pt x="55994" y="33489"/>
                  </a:lnTo>
                  <a:lnTo>
                    <a:pt x="56769" y="22923"/>
                  </a:lnTo>
                  <a:close/>
                </a:path>
                <a:path w="204470" h="54610">
                  <a:moveTo>
                    <a:pt x="204025" y="37236"/>
                  </a:moveTo>
                  <a:lnTo>
                    <a:pt x="203593" y="27635"/>
                  </a:lnTo>
                  <a:lnTo>
                    <a:pt x="198158" y="18973"/>
                  </a:lnTo>
                  <a:lnTo>
                    <a:pt x="188861" y="12471"/>
                  </a:lnTo>
                  <a:lnTo>
                    <a:pt x="176872" y="9309"/>
                  </a:lnTo>
                  <a:lnTo>
                    <a:pt x="170294" y="9309"/>
                  </a:lnTo>
                  <a:lnTo>
                    <a:pt x="167830" y="10033"/>
                  </a:lnTo>
                  <a:lnTo>
                    <a:pt x="166179" y="10033"/>
                  </a:lnTo>
                  <a:lnTo>
                    <a:pt x="164541" y="10744"/>
                  </a:lnTo>
                  <a:lnTo>
                    <a:pt x="163715" y="10744"/>
                  </a:lnTo>
                  <a:lnTo>
                    <a:pt x="162064" y="11455"/>
                  </a:lnTo>
                  <a:lnTo>
                    <a:pt x="157137" y="15760"/>
                  </a:lnTo>
                  <a:lnTo>
                    <a:pt x="154660" y="20053"/>
                  </a:lnTo>
                  <a:lnTo>
                    <a:pt x="153022" y="25069"/>
                  </a:lnTo>
                  <a:lnTo>
                    <a:pt x="151371" y="32943"/>
                  </a:lnTo>
                  <a:lnTo>
                    <a:pt x="153022" y="39395"/>
                  </a:lnTo>
                  <a:lnTo>
                    <a:pt x="164541" y="49415"/>
                  </a:lnTo>
                  <a:lnTo>
                    <a:pt x="171932" y="52285"/>
                  </a:lnTo>
                  <a:lnTo>
                    <a:pt x="181813" y="54432"/>
                  </a:lnTo>
                  <a:lnTo>
                    <a:pt x="190487" y="54368"/>
                  </a:lnTo>
                  <a:lnTo>
                    <a:pt x="196926" y="50673"/>
                  </a:lnTo>
                  <a:lnTo>
                    <a:pt x="201358" y="44564"/>
                  </a:lnTo>
                  <a:lnTo>
                    <a:pt x="204025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900"/>
              <a:ext cx="1134745" cy="723900"/>
            </a:xfrm>
            <a:custGeom>
              <a:avLst/>
              <a:gdLst/>
              <a:ahLst/>
              <a:cxnLst/>
              <a:rect l="l" t="t" r="r" b="b"/>
              <a:pathLst>
                <a:path w="1134745" h="723900">
                  <a:moveTo>
                    <a:pt x="47155" y="17183"/>
                  </a:moveTo>
                  <a:lnTo>
                    <a:pt x="45504" y="11455"/>
                  </a:lnTo>
                  <a:lnTo>
                    <a:pt x="41402" y="7874"/>
                  </a:lnTo>
                  <a:lnTo>
                    <a:pt x="38925" y="5003"/>
                  </a:lnTo>
                  <a:lnTo>
                    <a:pt x="36461" y="3581"/>
                  </a:lnTo>
                  <a:lnTo>
                    <a:pt x="32346" y="2146"/>
                  </a:lnTo>
                  <a:lnTo>
                    <a:pt x="29057" y="711"/>
                  </a:lnTo>
                  <a:lnTo>
                    <a:pt x="24993" y="0"/>
                  </a:lnTo>
                  <a:lnTo>
                    <a:pt x="1066" y="0"/>
                  </a:lnTo>
                  <a:lnTo>
                    <a:pt x="0" y="469"/>
                  </a:lnTo>
                  <a:lnTo>
                    <a:pt x="0" y="45504"/>
                  </a:lnTo>
                  <a:lnTo>
                    <a:pt x="3556" y="47980"/>
                  </a:lnTo>
                  <a:lnTo>
                    <a:pt x="6845" y="50126"/>
                  </a:lnTo>
                  <a:lnTo>
                    <a:pt x="10134" y="50838"/>
                  </a:lnTo>
                  <a:lnTo>
                    <a:pt x="13423" y="52273"/>
                  </a:lnTo>
                  <a:lnTo>
                    <a:pt x="20828" y="52273"/>
                  </a:lnTo>
                  <a:lnTo>
                    <a:pt x="27406" y="50838"/>
                  </a:lnTo>
                  <a:lnTo>
                    <a:pt x="33997" y="47269"/>
                  </a:lnTo>
                  <a:lnTo>
                    <a:pt x="39751" y="40817"/>
                  </a:lnTo>
                  <a:lnTo>
                    <a:pt x="44691" y="35801"/>
                  </a:lnTo>
                  <a:lnTo>
                    <a:pt x="46329" y="28638"/>
                  </a:lnTo>
                  <a:lnTo>
                    <a:pt x="47155" y="22910"/>
                  </a:lnTo>
                  <a:lnTo>
                    <a:pt x="47155" y="17183"/>
                  </a:lnTo>
                  <a:close/>
                </a:path>
                <a:path w="1134745" h="723900">
                  <a:moveTo>
                    <a:pt x="189179" y="89712"/>
                  </a:moveTo>
                  <a:lnTo>
                    <a:pt x="187515" y="79400"/>
                  </a:lnTo>
                  <a:lnTo>
                    <a:pt x="181076" y="70040"/>
                  </a:lnTo>
                  <a:lnTo>
                    <a:pt x="170548" y="63017"/>
                  </a:lnTo>
                  <a:lnTo>
                    <a:pt x="161150" y="60426"/>
                  </a:lnTo>
                  <a:lnTo>
                    <a:pt x="152044" y="61048"/>
                  </a:lnTo>
                  <a:lnTo>
                    <a:pt x="144183" y="64630"/>
                  </a:lnTo>
                  <a:lnTo>
                    <a:pt x="138468" y="70891"/>
                  </a:lnTo>
                  <a:lnTo>
                    <a:pt x="135153" y="82181"/>
                  </a:lnTo>
                  <a:lnTo>
                    <a:pt x="137236" y="92379"/>
                  </a:lnTo>
                  <a:lnTo>
                    <a:pt x="144259" y="101511"/>
                  </a:lnTo>
                  <a:lnTo>
                    <a:pt x="155740" y="109575"/>
                  </a:lnTo>
                  <a:lnTo>
                    <a:pt x="164655" y="112433"/>
                  </a:lnTo>
                  <a:lnTo>
                    <a:pt x="172707" y="110998"/>
                  </a:lnTo>
                  <a:lnTo>
                    <a:pt x="179692" y="106349"/>
                  </a:lnTo>
                  <a:lnTo>
                    <a:pt x="185356" y="99542"/>
                  </a:lnTo>
                  <a:lnTo>
                    <a:pt x="189179" y="89712"/>
                  </a:lnTo>
                  <a:close/>
                </a:path>
                <a:path w="1134745" h="723900">
                  <a:moveTo>
                    <a:pt x="323570" y="184048"/>
                  </a:moveTo>
                  <a:lnTo>
                    <a:pt x="306298" y="157556"/>
                  </a:lnTo>
                  <a:lnTo>
                    <a:pt x="305473" y="157556"/>
                  </a:lnTo>
                  <a:lnTo>
                    <a:pt x="304647" y="156832"/>
                  </a:lnTo>
                  <a:lnTo>
                    <a:pt x="302996" y="156121"/>
                  </a:lnTo>
                  <a:lnTo>
                    <a:pt x="297751" y="153263"/>
                  </a:lnTo>
                  <a:lnTo>
                    <a:pt x="291896" y="151549"/>
                  </a:lnTo>
                  <a:lnTo>
                    <a:pt x="267792" y="170891"/>
                  </a:lnTo>
                  <a:lnTo>
                    <a:pt x="269278" y="178320"/>
                  </a:lnTo>
                  <a:lnTo>
                    <a:pt x="306552" y="203771"/>
                  </a:lnTo>
                  <a:lnTo>
                    <a:pt x="314109" y="201244"/>
                  </a:lnTo>
                  <a:lnTo>
                    <a:pt x="319811" y="196024"/>
                  </a:lnTo>
                  <a:lnTo>
                    <a:pt x="322745" y="189064"/>
                  </a:lnTo>
                  <a:lnTo>
                    <a:pt x="323570" y="184048"/>
                  </a:lnTo>
                  <a:close/>
                </a:path>
                <a:path w="1134745" h="723900">
                  <a:moveTo>
                    <a:pt x="474941" y="269989"/>
                  </a:moveTo>
                  <a:lnTo>
                    <a:pt x="474116" y="266407"/>
                  </a:lnTo>
                  <a:lnTo>
                    <a:pt x="472465" y="263550"/>
                  </a:lnTo>
                  <a:lnTo>
                    <a:pt x="470827" y="259969"/>
                  </a:lnTo>
                  <a:lnTo>
                    <a:pt x="467537" y="257822"/>
                  </a:lnTo>
                  <a:lnTo>
                    <a:pt x="465061" y="255663"/>
                  </a:lnTo>
                  <a:lnTo>
                    <a:pt x="460133" y="253517"/>
                  </a:lnTo>
                  <a:lnTo>
                    <a:pt x="456844" y="251371"/>
                  </a:lnTo>
                  <a:lnTo>
                    <a:pt x="453555" y="249936"/>
                  </a:lnTo>
                  <a:lnTo>
                    <a:pt x="446506" y="247535"/>
                  </a:lnTo>
                  <a:lnTo>
                    <a:pt x="440385" y="247878"/>
                  </a:lnTo>
                  <a:lnTo>
                    <a:pt x="435508" y="251040"/>
                  </a:lnTo>
                  <a:lnTo>
                    <a:pt x="432155" y="257098"/>
                  </a:lnTo>
                  <a:lnTo>
                    <a:pt x="430517" y="262115"/>
                  </a:lnTo>
                  <a:lnTo>
                    <a:pt x="429691" y="267131"/>
                  </a:lnTo>
                  <a:lnTo>
                    <a:pt x="431342" y="272135"/>
                  </a:lnTo>
                  <a:lnTo>
                    <a:pt x="434111" y="278765"/>
                  </a:lnTo>
                  <a:lnTo>
                    <a:pt x="439356" y="284314"/>
                  </a:lnTo>
                  <a:lnTo>
                    <a:pt x="446151" y="288251"/>
                  </a:lnTo>
                  <a:lnTo>
                    <a:pt x="453555" y="290042"/>
                  </a:lnTo>
                  <a:lnTo>
                    <a:pt x="464248" y="290042"/>
                  </a:lnTo>
                  <a:lnTo>
                    <a:pt x="470827" y="284314"/>
                  </a:lnTo>
                  <a:lnTo>
                    <a:pt x="474116" y="277152"/>
                  </a:lnTo>
                  <a:lnTo>
                    <a:pt x="474941" y="273570"/>
                  </a:lnTo>
                  <a:lnTo>
                    <a:pt x="474941" y="269989"/>
                  </a:lnTo>
                  <a:close/>
                </a:path>
                <a:path w="1134745" h="723900">
                  <a:moveTo>
                    <a:pt x="620712" y="355333"/>
                  </a:moveTo>
                  <a:lnTo>
                    <a:pt x="591451" y="332841"/>
                  </a:lnTo>
                  <a:lnTo>
                    <a:pt x="583234" y="335102"/>
                  </a:lnTo>
                  <a:lnTo>
                    <a:pt x="576948" y="340182"/>
                  </a:lnTo>
                  <a:lnTo>
                    <a:pt x="573532" y="347687"/>
                  </a:lnTo>
                  <a:lnTo>
                    <a:pt x="573036" y="356196"/>
                  </a:lnTo>
                  <a:lnTo>
                    <a:pt x="575322" y="364045"/>
                  </a:lnTo>
                  <a:lnTo>
                    <a:pt x="580237" y="369544"/>
                  </a:lnTo>
                  <a:lnTo>
                    <a:pt x="588467" y="372008"/>
                  </a:lnTo>
                  <a:lnTo>
                    <a:pt x="598538" y="371055"/>
                  </a:lnTo>
                  <a:lnTo>
                    <a:pt x="608926" y="367017"/>
                  </a:lnTo>
                  <a:lnTo>
                    <a:pt x="618083" y="360222"/>
                  </a:lnTo>
                  <a:lnTo>
                    <a:pt x="620712" y="355333"/>
                  </a:lnTo>
                  <a:close/>
                </a:path>
                <a:path w="1134745" h="723900">
                  <a:moveTo>
                    <a:pt x="744766" y="431850"/>
                  </a:moveTo>
                  <a:lnTo>
                    <a:pt x="719594" y="400418"/>
                  </a:lnTo>
                  <a:lnTo>
                    <a:pt x="712381" y="401497"/>
                  </a:lnTo>
                  <a:lnTo>
                    <a:pt x="706551" y="405396"/>
                  </a:lnTo>
                  <a:lnTo>
                    <a:pt x="702818" y="411797"/>
                  </a:lnTo>
                  <a:lnTo>
                    <a:pt x="702398" y="418528"/>
                  </a:lnTo>
                  <a:lnTo>
                    <a:pt x="704456" y="425932"/>
                  </a:lnTo>
                  <a:lnTo>
                    <a:pt x="708367" y="432536"/>
                  </a:lnTo>
                  <a:lnTo>
                    <a:pt x="713511" y="436854"/>
                  </a:lnTo>
                  <a:lnTo>
                    <a:pt x="720090" y="440436"/>
                  </a:lnTo>
                  <a:lnTo>
                    <a:pt x="726668" y="441159"/>
                  </a:lnTo>
                  <a:lnTo>
                    <a:pt x="733259" y="438289"/>
                  </a:lnTo>
                  <a:lnTo>
                    <a:pt x="739013" y="435432"/>
                  </a:lnTo>
                  <a:lnTo>
                    <a:pt x="744766" y="431850"/>
                  </a:lnTo>
                  <a:close/>
                </a:path>
                <a:path w="1134745" h="723900">
                  <a:moveTo>
                    <a:pt x="893152" y="518502"/>
                  </a:moveTo>
                  <a:lnTo>
                    <a:pt x="891374" y="510171"/>
                  </a:lnTo>
                  <a:lnTo>
                    <a:pt x="886269" y="503466"/>
                  </a:lnTo>
                  <a:lnTo>
                    <a:pt x="879970" y="499846"/>
                  </a:lnTo>
                  <a:lnTo>
                    <a:pt x="873518" y="498716"/>
                  </a:lnTo>
                  <a:lnTo>
                    <a:pt x="867067" y="500138"/>
                  </a:lnTo>
                  <a:lnTo>
                    <a:pt x="860767" y="504177"/>
                  </a:lnTo>
                  <a:lnTo>
                    <a:pt x="855395" y="511365"/>
                  </a:lnTo>
                  <a:lnTo>
                    <a:pt x="852957" y="519214"/>
                  </a:lnTo>
                  <a:lnTo>
                    <a:pt x="853592" y="526542"/>
                  </a:lnTo>
                  <a:lnTo>
                    <a:pt x="857478" y="532104"/>
                  </a:lnTo>
                  <a:lnTo>
                    <a:pt x="864412" y="535457"/>
                  </a:lnTo>
                  <a:lnTo>
                    <a:pt x="872896" y="536854"/>
                  </a:lnTo>
                  <a:lnTo>
                    <a:pt x="881075" y="536232"/>
                  </a:lnTo>
                  <a:lnTo>
                    <a:pt x="887095" y="533539"/>
                  </a:lnTo>
                  <a:lnTo>
                    <a:pt x="891705" y="526821"/>
                  </a:lnTo>
                  <a:lnTo>
                    <a:pt x="893152" y="518502"/>
                  </a:lnTo>
                  <a:close/>
                </a:path>
                <a:path w="1134745" h="723900">
                  <a:moveTo>
                    <a:pt x="1008024" y="623773"/>
                  </a:moveTo>
                  <a:lnTo>
                    <a:pt x="978179" y="603097"/>
                  </a:lnTo>
                  <a:lnTo>
                    <a:pt x="971829" y="605155"/>
                  </a:lnTo>
                  <a:lnTo>
                    <a:pt x="965250" y="609460"/>
                  </a:lnTo>
                  <a:lnTo>
                    <a:pt x="962774" y="620915"/>
                  </a:lnTo>
                  <a:lnTo>
                    <a:pt x="966889" y="624497"/>
                  </a:lnTo>
                  <a:lnTo>
                    <a:pt x="971003" y="628789"/>
                  </a:lnTo>
                  <a:lnTo>
                    <a:pt x="978408" y="631659"/>
                  </a:lnTo>
                  <a:lnTo>
                    <a:pt x="991565" y="633082"/>
                  </a:lnTo>
                  <a:lnTo>
                    <a:pt x="998156" y="631659"/>
                  </a:lnTo>
                  <a:lnTo>
                    <a:pt x="1002258" y="628789"/>
                  </a:lnTo>
                  <a:lnTo>
                    <a:pt x="1008024" y="623773"/>
                  </a:lnTo>
                  <a:close/>
                </a:path>
                <a:path w="1134745" h="723900">
                  <a:moveTo>
                    <a:pt x="1134706" y="701128"/>
                  </a:moveTo>
                  <a:lnTo>
                    <a:pt x="1131417" y="695401"/>
                  </a:lnTo>
                  <a:lnTo>
                    <a:pt x="1126490" y="690384"/>
                  </a:lnTo>
                  <a:lnTo>
                    <a:pt x="1120178" y="686460"/>
                  </a:lnTo>
                  <a:lnTo>
                    <a:pt x="1113015" y="685279"/>
                  </a:lnTo>
                  <a:lnTo>
                    <a:pt x="1106004" y="686650"/>
                  </a:lnTo>
                  <a:lnTo>
                    <a:pt x="1100162" y="690384"/>
                  </a:lnTo>
                  <a:lnTo>
                    <a:pt x="1095222" y="693966"/>
                  </a:lnTo>
                  <a:lnTo>
                    <a:pt x="1093584" y="698258"/>
                  </a:lnTo>
                  <a:lnTo>
                    <a:pt x="1093584" y="706856"/>
                  </a:lnTo>
                  <a:lnTo>
                    <a:pt x="1096048" y="711149"/>
                  </a:lnTo>
                  <a:lnTo>
                    <a:pt x="1100162" y="715441"/>
                  </a:lnTo>
                  <a:lnTo>
                    <a:pt x="1106500" y="720940"/>
                  </a:lnTo>
                  <a:lnTo>
                    <a:pt x="1113218" y="723417"/>
                  </a:lnTo>
                  <a:lnTo>
                    <a:pt x="1120406" y="722795"/>
                  </a:lnTo>
                  <a:lnTo>
                    <a:pt x="1128128" y="719023"/>
                  </a:lnTo>
                  <a:lnTo>
                    <a:pt x="1132243" y="716165"/>
                  </a:lnTo>
                  <a:lnTo>
                    <a:pt x="1134706" y="711873"/>
                  </a:lnTo>
                  <a:lnTo>
                    <a:pt x="1134706" y="701128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320" y="6496811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343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0055" y="6414515"/>
            <a:ext cx="3386454" cy="441959"/>
            <a:chOff x="1210055" y="6414515"/>
            <a:chExt cx="3386454" cy="44195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5" y="6414515"/>
              <a:ext cx="441947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5948" y="6414515"/>
              <a:ext cx="440435" cy="44195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7835" y="347545"/>
            <a:ext cx="4580890" cy="683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821690" marR="5080" indent="-809625">
              <a:lnSpc>
                <a:spcPct val="80000"/>
              </a:lnSpc>
              <a:spcBef>
                <a:spcPts val="675"/>
              </a:spcBef>
            </a:pPr>
            <a:r>
              <a:rPr sz="2400" spc="-10" dirty="0">
                <a:solidFill>
                  <a:srgbClr val="A13A22"/>
                </a:solidFill>
              </a:rPr>
              <a:t>Aký </a:t>
            </a:r>
            <a:r>
              <a:rPr sz="2400" spc="-20" dirty="0">
                <a:solidFill>
                  <a:srgbClr val="A13A22"/>
                </a:solidFill>
              </a:rPr>
              <a:t>typ </a:t>
            </a:r>
            <a:r>
              <a:rPr sz="2400" spc="-5" dirty="0">
                <a:solidFill>
                  <a:srgbClr val="A13A22"/>
                </a:solidFill>
              </a:rPr>
              <a:t>zážitkov by vám mohlo poskytnúť </a:t>
            </a:r>
            <a:r>
              <a:rPr sz="2400" spc="-10" dirty="0">
                <a:solidFill>
                  <a:srgbClr val="A13A22"/>
                </a:solidFill>
              </a:rPr>
              <a:t>vaše </a:t>
            </a:r>
            <a:r>
              <a:rPr sz="2400" spc="-5" dirty="0">
                <a:solidFill>
                  <a:srgbClr val="A13A22"/>
                </a:solidFill>
              </a:rPr>
              <a:t>malé hospodárstvo?</a:t>
            </a:r>
            <a:endParaRPr sz="2400"/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0859" y="755904"/>
            <a:ext cx="5117579" cy="313181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55600" y="1321313"/>
            <a:ext cx="11550015" cy="5092163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4965" marR="648843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Zábava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pasívne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stretnutie so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zvieratami</a:t>
            </a:r>
            <a:endParaRPr sz="2400" dirty="0">
              <a:latin typeface="Calibri"/>
              <a:cs typeface="Calibri"/>
            </a:endParaRPr>
          </a:p>
          <a:p>
            <a:pPr marL="354965" marR="6013450" indent="-342900">
              <a:lnSpc>
                <a:spcPts val="230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 err="1">
                <a:solidFill>
                  <a:srgbClr val="5F210F"/>
                </a:solidFill>
                <a:latin typeface="Calibri"/>
                <a:cs typeface="Calibri"/>
              </a:rPr>
              <a:t>Vzdeláva</a:t>
            </a:r>
            <a:r>
              <a:rPr lang="en-GB" sz="2400" b="1" spc="-10" dirty="0">
                <a:solidFill>
                  <a:srgbClr val="5F210F"/>
                </a:solidFill>
                <a:latin typeface="Calibri"/>
                <a:cs typeface="Calibri"/>
              </a:rPr>
              <a:t>N</a:t>
            </a:r>
            <a:r>
              <a:rPr sz="2400" b="1" spc="-10" dirty="0" err="1">
                <a:solidFill>
                  <a:srgbClr val="5F210F"/>
                </a:solidFill>
                <a:latin typeface="Calibri"/>
                <a:cs typeface="Calibri"/>
              </a:rPr>
              <a:t>ie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učenie sa o záhradníctve a chovateľstve</a:t>
            </a:r>
            <a:endParaRPr sz="2400" dirty="0">
              <a:latin typeface="Calibri"/>
              <a:cs typeface="Calibri"/>
            </a:endParaRPr>
          </a:p>
          <a:p>
            <a:pPr marL="354965" marR="6103620" indent="-342900">
              <a:lnSpc>
                <a:spcPts val="2300"/>
              </a:lnSpc>
              <a:spcBef>
                <a:spcPts val="10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b="1" spc="-10" dirty="0" err="1">
                <a:solidFill>
                  <a:srgbClr val="5F210F"/>
                </a:solidFill>
                <a:latin typeface="Calibri"/>
                <a:cs typeface="Calibri"/>
              </a:rPr>
              <a:t>Estetika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Jednoduché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prehliadky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fariem,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kaviareň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farme</a:t>
            </a:r>
            <a:endParaRPr sz="2400" dirty="0">
              <a:latin typeface="Calibri"/>
              <a:cs typeface="Calibri"/>
            </a:endParaRPr>
          </a:p>
          <a:p>
            <a:pPr marL="354965" marR="6281420" indent="-3429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b="1" spc="-5" dirty="0">
                <a:solidFill>
                  <a:srgbClr val="5F210F"/>
                </a:solidFill>
                <a:latin typeface="Calibri"/>
                <a:cs typeface="Calibri"/>
              </a:rPr>
              <a:t>Sk</a:t>
            </a:r>
            <a:r>
              <a:rPr lang="sk-SK" sz="2400" b="1" spc="-5" dirty="0" err="1">
                <a:solidFill>
                  <a:srgbClr val="5F210F"/>
                </a:solidFill>
                <a:latin typeface="Calibri"/>
                <a:cs typeface="Calibri"/>
              </a:rPr>
              <a:t>úsenosť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Staňte sa na jeden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deň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poľnohospodárom</a:t>
            </a:r>
            <a:endParaRPr sz="2400" dirty="0">
              <a:latin typeface="Calibri"/>
              <a:cs typeface="Calibri"/>
            </a:endParaRPr>
          </a:p>
          <a:p>
            <a:pPr marL="6612890" marR="5080">
              <a:lnSpc>
                <a:spcPct val="100000"/>
              </a:lnSpc>
              <a:spcBef>
                <a:spcPts val="1789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Hoci sa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tento zážitok na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farme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Spojenom kráľovstve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odohráva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veľkej farme,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je to vynikajúci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príklad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toho,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vytvoriť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balíky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zážitky s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využitím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farmy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javiska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okolia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scény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  <a:hlinkClick r:id="rId6"/>
              </a:rPr>
              <a:t>zvierat 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  <a:hlinkClick r:id="rId6"/>
              </a:rPr>
              <a:t>plodín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  <a:hlinkClick r:id="rId6"/>
              </a:rPr>
              <a:t>ako rekvizít</a:t>
            </a:r>
            <a:r>
              <a:rPr sz="2200" spc="-10" dirty="0">
                <a:latin typeface="Calibri"/>
                <a:cs typeface="Calibri"/>
                <a:hlinkClick r:id="rId6"/>
              </a:rPr>
              <a:t>. </a:t>
            </a:r>
            <a:r>
              <a:rPr sz="22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Zážitky na </a:t>
            </a:r>
            <a:r>
              <a:rPr sz="22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farme </a:t>
            </a:r>
            <a:r>
              <a:rPr sz="22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- </a:t>
            </a:r>
            <a:r>
              <a:rPr sz="22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Farm </a:t>
            </a:r>
            <a:r>
              <a:rPr sz="22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Adventure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336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5640" y="291574"/>
            <a:ext cx="5492115" cy="114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POZRITE SI STRÁNKU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Inšpirujte sa,</a:t>
            </a:r>
            <a:r>
              <a:rPr dirty="0"/>
              <a:t> írsky </a:t>
            </a:r>
            <a:r>
              <a:rPr spc="-20" dirty="0"/>
              <a:t>príklad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3074" y="2145770"/>
            <a:ext cx="4918075" cy="3533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The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Burren </a:t>
            </a:r>
            <a:r>
              <a:rPr sz="24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Farm </a:t>
            </a:r>
            <a:r>
              <a:rPr sz="2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Experience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rodinná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farma na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západe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Írska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46990">
              <a:lnSpc>
                <a:spcPts val="2590"/>
              </a:lnSpc>
              <a:spcBef>
                <a:spcPts val="101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otvorili 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návštevníkov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ponúkajú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množstvo zážitkových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možností,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ako napríklad: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Prechádzky so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sprievodcom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Rustikálne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pikniky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stravovacie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trasy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Wellness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omladenie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88864" y="1865376"/>
            <a:ext cx="5797283" cy="371093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747608" y="6040062"/>
            <a:ext cx="3219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Burren </a:t>
            </a:r>
            <a:r>
              <a:rPr sz="18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Farm </a:t>
            </a:r>
            <a:r>
              <a:rPr sz="18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Experience </a:t>
            </a:r>
            <a:r>
              <a:rPr sz="18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- </a:t>
            </a:r>
            <a:r>
              <a:rPr sz="1800" u="sng" spc="-4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YouTube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30211" y="111252"/>
            <a:ext cx="2381999" cy="132435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4371" y="2204527"/>
            <a:ext cx="3675379" cy="15068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-1905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teda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zmeniť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ponuku 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komodity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zážitok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Postupujte podľa týchto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krokov: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Ako </a:t>
            </a:r>
            <a:r>
              <a:rPr spc="-25" dirty="0"/>
              <a:t>vytvoriť </a:t>
            </a:r>
            <a:r>
              <a:rPr spc="-5" dirty="0"/>
              <a:t>zážitok na </a:t>
            </a:r>
            <a:r>
              <a:rPr spc="-15" dirty="0"/>
              <a:t>svojom </a:t>
            </a:r>
            <a:r>
              <a:rPr spc="-5" dirty="0"/>
              <a:t>malom statku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04215" y="2103119"/>
            <a:ext cx="11865610" cy="4584065"/>
            <a:chOff x="204215" y="2103119"/>
            <a:chExt cx="11865610" cy="45840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4453" y="3201998"/>
              <a:ext cx="69562" cy="829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15" y="5500191"/>
              <a:ext cx="69610" cy="829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838" y="4401312"/>
              <a:ext cx="2222049" cy="22858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5307" y="5129859"/>
              <a:ext cx="69610" cy="829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1905" y="5250255"/>
              <a:ext cx="69610" cy="829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7930" y="2103119"/>
              <a:ext cx="9221802" cy="44117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678" y="3320871"/>
              <a:ext cx="69562" cy="8291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413438" y="3170626"/>
            <a:ext cx="67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DETAIL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082571" y="3078957"/>
            <a:ext cx="8426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DELIGHT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71849" y="3108218"/>
            <a:ext cx="1797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PERSONALIZÁCIA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1019" y="5458454"/>
            <a:ext cx="151878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KONZISTENCIA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5566" y="5021143"/>
            <a:ext cx="142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POĎAKOVANIE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70383" y="5103210"/>
            <a:ext cx="1271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ROZLÍŠIŤ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81235" y="5175951"/>
            <a:ext cx="16654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POSLÚCHAJTE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0242" y="825478"/>
            <a:ext cx="10826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404F2E"/>
                </a:solidFill>
                <a:latin typeface="Calibri"/>
                <a:cs typeface="Calibri"/>
              </a:rPr>
              <a:t>Bez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ohľadu</a:t>
            </a:r>
            <a:r>
              <a:rPr sz="2400" spc="-15" dirty="0">
                <a:solidFill>
                  <a:srgbClr val="404F2E"/>
                </a:solidFill>
                <a:latin typeface="Calibri"/>
                <a:cs typeface="Calibri"/>
              </a:rPr>
              <a:t> na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vašu ponuku </a:t>
            </a:r>
            <a:r>
              <a:rPr sz="2400" dirty="0">
                <a:solidFill>
                  <a:srgbClr val="404F2E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vytvorenie </a:t>
            </a: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pozitívnej </a:t>
            </a: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skúsenosti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jednou z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najdôležitejších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vecí, ktoré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urobiť.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4489" y="1677924"/>
            <a:ext cx="1674871" cy="1727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4276" y="1690116"/>
            <a:ext cx="1674872" cy="1727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4437" y="1703832"/>
            <a:ext cx="1674874" cy="17271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69491" y="3811523"/>
            <a:ext cx="3063240" cy="74930"/>
          </a:xfrm>
          <a:custGeom>
            <a:avLst/>
            <a:gdLst/>
            <a:ahLst/>
            <a:cxnLst/>
            <a:rect l="l" t="t" r="r" b="b"/>
            <a:pathLst>
              <a:path w="3063240" h="74929">
                <a:moveTo>
                  <a:pt x="0" y="74675"/>
                </a:moveTo>
                <a:lnTo>
                  <a:pt x="3063240" y="74675"/>
                </a:lnTo>
                <a:lnTo>
                  <a:pt x="3063240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72539" y="3797808"/>
            <a:ext cx="9554210" cy="3030220"/>
            <a:chOff x="1272539" y="3797808"/>
            <a:chExt cx="9554210" cy="3030220"/>
          </a:xfrm>
        </p:grpSpPr>
        <p:sp>
          <p:nvSpPr>
            <p:cNvPr id="7" name="object 7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3795" y="6382512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72539" y="3886200"/>
              <a:ext cx="3066415" cy="2514600"/>
            </a:xfrm>
            <a:custGeom>
              <a:avLst/>
              <a:gdLst/>
              <a:ahLst/>
              <a:cxnLst/>
              <a:rect l="l" t="t" r="r" b="b"/>
              <a:pathLst>
                <a:path w="3066415" h="2514600">
                  <a:moveTo>
                    <a:pt x="3066288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3066288" y="2514600"/>
                  </a:lnTo>
                  <a:lnTo>
                    <a:pt x="306628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63255" y="3797808"/>
              <a:ext cx="3063240" cy="70485"/>
            </a:xfrm>
            <a:custGeom>
              <a:avLst/>
              <a:gdLst/>
              <a:ahLst/>
              <a:cxnLst/>
              <a:rect l="l" t="t" r="r" b="b"/>
              <a:pathLst>
                <a:path w="3063240" h="70485">
                  <a:moveTo>
                    <a:pt x="0" y="70104"/>
                  </a:moveTo>
                  <a:lnTo>
                    <a:pt x="3063240" y="70104"/>
                  </a:lnTo>
                  <a:lnTo>
                    <a:pt x="3063240" y="0"/>
                  </a:lnTo>
                  <a:lnTo>
                    <a:pt x="0" y="0"/>
                  </a:lnTo>
                  <a:lnTo>
                    <a:pt x="0" y="70104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529328" y="3797808"/>
            <a:ext cx="3063240" cy="93345"/>
          </a:xfrm>
          <a:custGeom>
            <a:avLst/>
            <a:gdLst/>
            <a:ahLst/>
            <a:cxnLst/>
            <a:rect l="l" t="t" r="r" b="b"/>
            <a:pathLst>
              <a:path w="3063240" h="93345">
                <a:moveTo>
                  <a:pt x="0" y="92964"/>
                </a:moveTo>
                <a:lnTo>
                  <a:pt x="3063239" y="92964"/>
                </a:lnTo>
                <a:lnTo>
                  <a:pt x="3063239" y="0"/>
                </a:lnTo>
                <a:lnTo>
                  <a:pt x="0" y="0"/>
                </a:lnTo>
                <a:lnTo>
                  <a:pt x="0" y="92964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72539" y="3876319"/>
            <a:ext cx="3066415" cy="22752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98120" marR="189230" indent="-2540" algn="ctr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Každý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krok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interakcie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by mal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zámerný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plánovaný. Použite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mapu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cesty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zákazníka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(&lt;modul 2), ktorá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podrobne opisuje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každý bod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interakcie so zákazníkom.</a:t>
            </a:r>
            <a:endParaRPr sz="1800">
              <a:latin typeface="Calibri"/>
              <a:cs typeface="Calibri"/>
            </a:endParaRPr>
          </a:p>
          <a:p>
            <a:pPr marL="132715" marR="126364" indent="112395" algn="just">
              <a:lnSpc>
                <a:spcPts val="1939"/>
              </a:lnSpc>
              <a:spcBef>
                <a:spcPts val="25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Určite,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budú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vítaní, kam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ísť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a čo majú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cítiť.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9218" y="2217559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27803" y="3890771"/>
            <a:ext cx="3066415" cy="2510155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33655" rIns="0" bIns="0" rtlCol="0">
            <a:spAutoFit/>
          </a:bodyPr>
          <a:lstStyle/>
          <a:p>
            <a:pPr marL="140970" marR="130175" indent="-1270" algn="ctr">
              <a:lnSpc>
                <a:spcPts val="1939"/>
              </a:lnSpc>
              <a:spcBef>
                <a:spcPts val="265"/>
              </a:spcBef>
            </a:pP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Hľadajte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drobné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spôsoby, ako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potešiť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svojich zákazníkov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odlíšiť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malé hospodárstvo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od ostatných.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Použite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mapu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cesty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zákazníka a objavte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malé miesta, ktoré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veľký vplyv.</a:t>
            </a:r>
            <a:endParaRPr sz="1800">
              <a:latin typeface="Calibri"/>
              <a:cs typeface="Calibri"/>
            </a:endParaRPr>
          </a:p>
          <a:p>
            <a:pPr marL="308610" marR="299720" algn="ctr">
              <a:lnSpc>
                <a:spcPts val="1939"/>
              </a:lnSpc>
              <a:spcBef>
                <a:spcPts val="25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Skvelá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zábavná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služba. Malé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detaily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veľký vplyv.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9252" y="220430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52991" y="220430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5765" y="3446779"/>
            <a:ext cx="67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DETAIL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23315" y="3441979"/>
            <a:ext cx="8426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DELIGHT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6676" y="3446779"/>
            <a:ext cx="1797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PERSONALIZÁCIA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61731" y="3867911"/>
            <a:ext cx="3066415" cy="2510155"/>
          </a:xfrm>
          <a:custGeom>
            <a:avLst/>
            <a:gdLst/>
            <a:ahLst/>
            <a:cxnLst/>
            <a:rect l="l" t="t" r="r" b="b"/>
            <a:pathLst>
              <a:path w="3066415" h="2510154">
                <a:moveTo>
                  <a:pt x="3066287" y="0"/>
                </a:moveTo>
                <a:lnTo>
                  <a:pt x="0" y="0"/>
                </a:lnTo>
                <a:lnTo>
                  <a:pt x="0" y="2510028"/>
                </a:lnTo>
                <a:lnTo>
                  <a:pt x="3066287" y="2510028"/>
                </a:lnTo>
                <a:lnTo>
                  <a:pt x="306628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61731" y="3857933"/>
            <a:ext cx="3066415" cy="11684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51130" marR="144145" algn="ctr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Všetci ľudia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chcú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cítiť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cenení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dôležití.</a:t>
            </a:r>
            <a:endParaRPr sz="1800">
              <a:latin typeface="Calibri"/>
              <a:cs typeface="Calibri"/>
            </a:endParaRPr>
          </a:p>
          <a:p>
            <a:pPr marL="128270" marR="120650" algn="ctr">
              <a:lnSpc>
                <a:spcPts val="1939"/>
              </a:lnSpc>
              <a:spcBef>
                <a:spcPts val="1015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Zamerajte sa na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potešenie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zákazníkov osobnými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kontaktmi.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205261" y="258762"/>
            <a:ext cx="9580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A13A22"/>
                </a:solidFill>
              </a:rPr>
              <a:t>Ako </a:t>
            </a:r>
            <a:r>
              <a:rPr spc="-25" dirty="0">
                <a:solidFill>
                  <a:srgbClr val="A13A22"/>
                </a:solidFill>
              </a:rPr>
              <a:t>vytvoriť </a:t>
            </a:r>
            <a:r>
              <a:rPr spc="-5" dirty="0">
                <a:solidFill>
                  <a:srgbClr val="A13A22"/>
                </a:solidFill>
              </a:rPr>
              <a:t>zážitok na </a:t>
            </a:r>
            <a:r>
              <a:rPr spc="-15" dirty="0">
                <a:solidFill>
                  <a:srgbClr val="A13A22"/>
                </a:solidFill>
              </a:rPr>
              <a:t>svojom </a:t>
            </a:r>
            <a:r>
              <a:rPr spc="-5" dirty="0">
                <a:solidFill>
                  <a:srgbClr val="A13A22"/>
                </a:solidFill>
              </a:rPr>
              <a:t>malom statku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0"/>
            <a:ext cx="6096635" cy="6858000"/>
          </a:xfrm>
          <a:custGeom>
            <a:avLst/>
            <a:gdLst/>
            <a:ahLst/>
            <a:cxnLst/>
            <a:rect l="l" t="t" r="r" b="b"/>
            <a:pathLst>
              <a:path w="6096634" h="6858000">
                <a:moveTo>
                  <a:pt x="6096012" y="0"/>
                </a:moveTo>
                <a:lnTo>
                  <a:pt x="0" y="0"/>
                </a:lnTo>
                <a:lnTo>
                  <a:pt x="0" y="6858000"/>
                </a:lnTo>
                <a:lnTo>
                  <a:pt x="6096012" y="6858000"/>
                </a:lnTo>
                <a:lnTo>
                  <a:pt x="6096012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2145" y="6412992"/>
            <a:ext cx="5323840" cy="445134"/>
            <a:chOff x="402145" y="6412992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406908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832" y="6417564"/>
              <a:ext cx="441959" cy="4404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599" y="6412992"/>
              <a:ext cx="440435" cy="4419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496704" y="4967607"/>
            <a:ext cx="533400" cy="127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00" b="1" spc="-3615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366395" marR="17780" indent="-341630">
              <a:lnSpc>
                <a:spcPct val="82700"/>
              </a:lnSpc>
              <a:spcBef>
                <a:spcPts val="1950"/>
              </a:spcBef>
            </a:pPr>
            <a:r>
              <a:rPr sz="13350" b="1" i="0" spc="-1192" baseline="5930" dirty="0">
                <a:solidFill>
                  <a:srgbClr val="6C6A39"/>
                </a:solidFill>
                <a:latin typeface="Times New Roman"/>
                <a:cs typeface="Times New Roman"/>
              </a:rPr>
              <a:t>“</a:t>
            </a:r>
            <a:r>
              <a:rPr sz="2400" i="1" dirty="0"/>
              <a:t>Stále je čo robiť, aby sa </a:t>
            </a:r>
            <a:r>
              <a:rPr sz="2400" dirty="0"/>
              <a:t>svet </a:t>
            </a:r>
            <a:r>
              <a:rPr sz="2400" spc="-10" dirty="0"/>
              <a:t>potravín </a:t>
            </a:r>
            <a:r>
              <a:rPr sz="2400" dirty="0"/>
              <a:t>priblížil svetu kultúry.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397" y="631982"/>
            <a:ext cx="4783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6C6A39"/>
                </a:solidFill>
                <a:latin typeface="Calibri"/>
                <a:cs typeface="Calibri"/>
              </a:rPr>
              <a:t>Ochrana </a:t>
            </a:r>
            <a:r>
              <a:rPr sz="3600" b="1" spc="-5" dirty="0">
                <a:solidFill>
                  <a:srgbClr val="6C6A39"/>
                </a:solidFill>
                <a:latin typeface="Calibri"/>
                <a:cs typeface="Calibri"/>
              </a:rPr>
              <a:t>nášho </a:t>
            </a:r>
            <a:r>
              <a:rPr sz="3600" b="1" spc="-15" dirty="0">
                <a:solidFill>
                  <a:srgbClr val="6C6A39"/>
                </a:solidFill>
                <a:latin typeface="Calibri"/>
                <a:cs typeface="Calibri"/>
              </a:rPr>
              <a:t>dedičstva...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772" y="1795272"/>
            <a:ext cx="5218163" cy="45216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80092" y="2201195"/>
            <a:ext cx="524319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2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5F210F"/>
                </a:solidFill>
                <a:latin typeface="Calibri"/>
                <a:cs typeface="Calibri"/>
              </a:rPr>
              <a:t>Je potrebné, aby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sme si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čoraz viac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uvedomovali, že ide o dva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vzájomne zameniteľné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svety,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nie sú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nezlučiteľné. </a:t>
            </a:r>
            <a:r>
              <a:rPr sz="2400" i="1" spc="-105" dirty="0">
                <a:solidFill>
                  <a:srgbClr val="5F210F"/>
                </a:solidFill>
                <a:latin typeface="Calibri"/>
                <a:cs typeface="Calibri"/>
              </a:rPr>
              <a:t>Aby sme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zachránili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našu ohrozenú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planétu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i="1" spc="-10" dirty="0">
                <a:solidFill>
                  <a:srgbClr val="5F210F"/>
                </a:solidFill>
                <a:latin typeface="Calibri"/>
                <a:cs typeface="Calibri"/>
              </a:rPr>
              <a:t>musíme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opäť </a:t>
            </a:r>
            <a:r>
              <a:rPr sz="2400" i="1" spc="-15" dirty="0">
                <a:solidFill>
                  <a:srgbClr val="5F210F"/>
                </a:solidFill>
                <a:latin typeface="Calibri"/>
                <a:cs typeface="Calibri"/>
              </a:rPr>
              <a:t>začať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od zeme, a to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najmä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potravín.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Jedávame našu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planétu. </a:t>
            </a:r>
            <a:r>
              <a:rPr sz="2400" i="1" spc="-50" dirty="0">
                <a:solidFill>
                  <a:srgbClr val="5F210F"/>
                </a:solidFill>
                <a:latin typeface="Calibri"/>
                <a:cs typeface="Calibri"/>
              </a:rPr>
              <a:t>My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659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1237" y="5231326"/>
            <a:ext cx="4980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solidFill>
                  <a:srgbClr val="5F210F"/>
                </a:solidFill>
                <a:latin typeface="Calibri"/>
                <a:cs typeface="Calibri"/>
              </a:rPr>
              <a:t>m</a:t>
            </a:r>
            <a:r>
              <a:rPr lang="sk-SK" sz="2400" i="1" spc="-15" dirty="0" err="1">
                <a:solidFill>
                  <a:srgbClr val="5F210F"/>
                </a:solidFill>
                <a:latin typeface="Calibri"/>
                <a:cs typeface="Calibri"/>
              </a:rPr>
              <a:t>áme</a:t>
            </a:r>
            <a:r>
              <a:rPr sz="2400" i="1" spc="-1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F210F"/>
                </a:solidFill>
                <a:latin typeface="Calibri"/>
                <a:cs typeface="Calibri"/>
              </a:rPr>
              <a:t>dôležitú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naliehavú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prácu.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1547" y="5780021"/>
            <a:ext cx="5039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5F210F"/>
                </a:solidFill>
                <a:latin typeface="Trebuchet MS"/>
                <a:cs typeface="Trebuchet MS"/>
              </a:rPr>
              <a:t>Piero </a:t>
            </a:r>
            <a:r>
              <a:rPr sz="1600" spc="-5" dirty="0">
                <a:solidFill>
                  <a:srgbClr val="5F210F"/>
                </a:solidFill>
                <a:latin typeface="Trebuchet MS"/>
                <a:cs typeface="Trebuchet MS"/>
              </a:rPr>
              <a:t>Sardo, </a:t>
            </a:r>
            <a:r>
              <a:rPr sz="1600" spc="-10" dirty="0">
                <a:solidFill>
                  <a:srgbClr val="5F210F"/>
                </a:solidFill>
                <a:latin typeface="Trebuchet MS"/>
                <a:cs typeface="Trebuchet MS"/>
              </a:rPr>
              <a:t>prezident </a:t>
            </a:r>
            <a:r>
              <a:rPr sz="1600" spc="-5" dirty="0">
                <a:solidFill>
                  <a:srgbClr val="5F210F"/>
                </a:solidFill>
                <a:latin typeface="Trebuchet MS"/>
                <a:cs typeface="Trebuchet MS"/>
              </a:rPr>
              <a:t>Nadácie Slow Food </a:t>
            </a:r>
            <a:r>
              <a:rPr sz="1600" spc="-10" dirty="0">
                <a:solidFill>
                  <a:srgbClr val="5F210F"/>
                </a:solidFill>
                <a:latin typeface="Trebuchet MS"/>
                <a:cs typeface="Trebuchet MS"/>
              </a:rPr>
              <a:t>pre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08199" y="6019198"/>
            <a:ext cx="119780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 err="1">
                <a:solidFill>
                  <a:srgbClr val="5F210F"/>
                </a:solidFill>
                <a:latin typeface="Trebuchet MS"/>
                <a:cs typeface="Trebuchet MS"/>
              </a:rPr>
              <a:t>Biodiverzit</a:t>
            </a:r>
            <a:r>
              <a:rPr lang="sk-SK" sz="1600" spc="-5" dirty="0">
                <a:solidFill>
                  <a:srgbClr val="5F210F"/>
                </a:solidFill>
                <a:latin typeface="Trebuchet MS"/>
                <a:cs typeface="Trebuchet MS"/>
              </a:rPr>
              <a:t>u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4489" y="1677924"/>
            <a:ext cx="1674871" cy="1727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4276" y="1690116"/>
            <a:ext cx="1674872" cy="1727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4437" y="1703832"/>
            <a:ext cx="1674874" cy="17271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69491" y="3811523"/>
            <a:ext cx="3063240" cy="74930"/>
          </a:xfrm>
          <a:custGeom>
            <a:avLst/>
            <a:gdLst/>
            <a:ahLst/>
            <a:cxnLst/>
            <a:rect l="l" t="t" r="r" b="b"/>
            <a:pathLst>
              <a:path w="3063240" h="74929">
                <a:moveTo>
                  <a:pt x="0" y="74675"/>
                </a:moveTo>
                <a:lnTo>
                  <a:pt x="3063240" y="74675"/>
                </a:lnTo>
                <a:lnTo>
                  <a:pt x="3063240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72539" y="3797808"/>
            <a:ext cx="9554210" cy="3030220"/>
            <a:chOff x="1272539" y="3797808"/>
            <a:chExt cx="9554210" cy="3030220"/>
          </a:xfrm>
        </p:grpSpPr>
        <p:sp>
          <p:nvSpPr>
            <p:cNvPr id="7" name="object 7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3795" y="6382512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72539" y="3886200"/>
              <a:ext cx="3066415" cy="2514600"/>
            </a:xfrm>
            <a:custGeom>
              <a:avLst/>
              <a:gdLst/>
              <a:ahLst/>
              <a:cxnLst/>
              <a:rect l="l" t="t" r="r" b="b"/>
              <a:pathLst>
                <a:path w="3066415" h="2514600">
                  <a:moveTo>
                    <a:pt x="3066288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3066288" y="2514600"/>
                  </a:lnTo>
                  <a:lnTo>
                    <a:pt x="306628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63255" y="3797808"/>
              <a:ext cx="3063240" cy="70485"/>
            </a:xfrm>
            <a:custGeom>
              <a:avLst/>
              <a:gdLst/>
              <a:ahLst/>
              <a:cxnLst/>
              <a:rect l="l" t="t" r="r" b="b"/>
              <a:pathLst>
                <a:path w="3063240" h="70485">
                  <a:moveTo>
                    <a:pt x="0" y="70104"/>
                  </a:moveTo>
                  <a:lnTo>
                    <a:pt x="3063240" y="70104"/>
                  </a:lnTo>
                  <a:lnTo>
                    <a:pt x="3063240" y="0"/>
                  </a:lnTo>
                  <a:lnTo>
                    <a:pt x="0" y="0"/>
                  </a:lnTo>
                  <a:lnTo>
                    <a:pt x="0" y="70104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529328" y="3797808"/>
            <a:ext cx="3063240" cy="93345"/>
          </a:xfrm>
          <a:custGeom>
            <a:avLst/>
            <a:gdLst/>
            <a:ahLst/>
            <a:cxnLst/>
            <a:rect l="l" t="t" r="r" b="b"/>
            <a:pathLst>
              <a:path w="3063240" h="93345">
                <a:moveTo>
                  <a:pt x="0" y="92964"/>
                </a:moveTo>
                <a:lnTo>
                  <a:pt x="3063239" y="92964"/>
                </a:lnTo>
                <a:lnTo>
                  <a:pt x="3063239" y="0"/>
                </a:lnTo>
                <a:lnTo>
                  <a:pt x="0" y="0"/>
                </a:lnTo>
                <a:lnTo>
                  <a:pt x="0" y="92964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72539" y="3876319"/>
            <a:ext cx="3066415" cy="22752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65100" marR="156210" indent="-1905" algn="ctr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Dôležité je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mapovanie,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potešenie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personalizácia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. Ak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nie sú konzistentné,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je to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všetko zbytočné.</a:t>
            </a:r>
            <a:endParaRPr sz="1800">
              <a:latin typeface="Calibri"/>
              <a:cs typeface="Calibri"/>
            </a:endParaRPr>
          </a:p>
          <a:p>
            <a:pPr marL="215265" marR="207010" algn="ctr">
              <a:lnSpc>
                <a:spcPts val="1939"/>
              </a:lnSpc>
              <a:spcBef>
                <a:spcPts val="15"/>
              </a:spcBef>
            </a:pPr>
            <a:r>
              <a:rPr sz="1800" spc="-35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značka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je súhrnom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skúseností, nielen </a:t>
            </a:r>
            <a:r>
              <a:rPr sz="1800" spc="-50" dirty="0">
                <a:solidFill>
                  <a:srgbClr val="5F210F"/>
                </a:solidFill>
                <a:latin typeface="Calibri"/>
                <a:cs typeface="Calibri"/>
              </a:rPr>
              <a:t>niekoľkých.</a:t>
            </a:r>
            <a:endParaRPr sz="1800">
              <a:latin typeface="Calibri"/>
              <a:cs typeface="Calibri"/>
            </a:endParaRPr>
          </a:p>
          <a:p>
            <a:pPr marL="405765" marR="396875" algn="ctr">
              <a:lnSpc>
                <a:spcPts val="1939"/>
              </a:lnSpc>
              <a:spcBef>
                <a:spcPts val="10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Zabezpečte, aby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každá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interakcia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priniesla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rovnaký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skvelý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zážitok.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9218" y="2217559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27803" y="3890771"/>
            <a:ext cx="3066415" cy="2510155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9855" marR="101600" indent="-1905" algn="ctr">
              <a:lnSpc>
                <a:spcPts val="1939"/>
              </a:lnSpc>
              <a:spcBef>
                <a:spcPts val="265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Každý chce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ocenený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určite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musia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oceňovať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svojich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zákazníkov. Koniec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koncov, práve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vďaka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nim svieti svetlo.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Uistite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sa, že ste im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vyjadrili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svoje uznanie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či už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hmatateľne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slovne.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Ručne napísaný list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srdečné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poďakovanie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je veľmi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 dôležité</a:t>
            </a:r>
            <a:r>
              <a:rPr sz="1800" spc="-5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9252" y="220430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52991" y="220430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71129" y="3458470"/>
            <a:ext cx="18491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VYHODNOTENIE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38078" y="3428243"/>
            <a:ext cx="1271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800" b="1" spc="-5" dirty="0">
                <a:latin typeface="Calibri"/>
                <a:cs typeface="Calibri"/>
              </a:rPr>
              <a:t>ODLÍŠTE SA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61731" y="3867911"/>
            <a:ext cx="3066415" cy="2510155"/>
          </a:xfrm>
          <a:custGeom>
            <a:avLst/>
            <a:gdLst/>
            <a:ahLst/>
            <a:cxnLst/>
            <a:rect l="l" t="t" r="r" b="b"/>
            <a:pathLst>
              <a:path w="3066415" h="2510154">
                <a:moveTo>
                  <a:pt x="3066287" y="0"/>
                </a:moveTo>
                <a:lnTo>
                  <a:pt x="0" y="0"/>
                </a:lnTo>
                <a:lnTo>
                  <a:pt x="0" y="2510028"/>
                </a:lnTo>
                <a:lnTo>
                  <a:pt x="3066287" y="2510028"/>
                </a:lnTo>
                <a:lnTo>
                  <a:pt x="306628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61731" y="3857933"/>
            <a:ext cx="3066415" cy="22752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34620" marR="126364" indent="52705" algn="ctr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Prestaňte sa pozerať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bokom na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svojich konkurentov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a snažte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sa ich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nenapodobňovať. </a:t>
            </a:r>
            <a:r>
              <a:rPr sz="1800" spc="-35" dirty="0">
                <a:solidFill>
                  <a:srgbClr val="5F210F"/>
                </a:solidFill>
                <a:latin typeface="Calibri"/>
                <a:cs typeface="Calibri"/>
              </a:rPr>
              <a:t>Vaši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zákazníci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vybrali z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nejakého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dôvodu.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Vráťte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ich späť tým, že im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poskytnete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jedinečné prvky, ktoré zodpovedajú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vášmu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étosu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kultúre.</a:t>
            </a:r>
            <a:endParaRPr sz="1800">
              <a:latin typeface="Calibri"/>
              <a:cs typeface="Calibri"/>
            </a:endParaRPr>
          </a:p>
          <a:p>
            <a:pPr marL="147955" marR="140970" algn="ctr">
              <a:lnSpc>
                <a:spcPts val="1939"/>
              </a:lnSpc>
              <a:spcBef>
                <a:spcPts val="30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Prijmite svoju odlišnosť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nebojte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vyniknúť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26139" y="3479405"/>
            <a:ext cx="156857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KONZISTENCIA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205261" y="258762"/>
            <a:ext cx="9580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A13A22"/>
                </a:solidFill>
              </a:rPr>
              <a:t>Ako </a:t>
            </a:r>
            <a:r>
              <a:rPr spc="-25" dirty="0">
                <a:solidFill>
                  <a:srgbClr val="A13A22"/>
                </a:solidFill>
              </a:rPr>
              <a:t>vytvoriť </a:t>
            </a:r>
            <a:r>
              <a:rPr spc="-5" dirty="0">
                <a:solidFill>
                  <a:srgbClr val="A13A22"/>
                </a:solidFill>
              </a:rPr>
              <a:t>zážitok na </a:t>
            </a:r>
            <a:r>
              <a:rPr spc="-15" dirty="0">
                <a:solidFill>
                  <a:srgbClr val="A13A22"/>
                </a:solidFill>
              </a:rPr>
              <a:t>svojom </a:t>
            </a:r>
            <a:r>
              <a:rPr spc="-5" dirty="0">
                <a:solidFill>
                  <a:srgbClr val="A13A22"/>
                </a:solidFill>
              </a:rPr>
              <a:t>malom statku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5805" y="2043973"/>
            <a:ext cx="6308090" cy="4393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14325">
              <a:lnSpc>
                <a:spcPts val="2590"/>
              </a:lnSpc>
              <a:spcBef>
                <a:spcPts val="425"/>
              </a:spcBef>
              <a:tabLst>
                <a:tab pos="1716405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module 2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venovali dôležitosti poznania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pochopenia svojich zákazníkov. Vytvorili 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mapy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empatie,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si našli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zastaviť sa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počúvať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svojich zákazníkov.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poznatky:-</a:t>
            </a:r>
            <a:endParaRPr sz="2400">
              <a:latin typeface="Calibri"/>
              <a:cs typeface="Calibri"/>
            </a:endParaRPr>
          </a:p>
          <a:p>
            <a:pPr marL="372110" indent="-3435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Počúvajte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hovoria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nehovoria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243204" indent="-3429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Všímajte si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zvyky,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rodiny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reakcie. Povedia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chcú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Usilujte sa o 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celým srdcom.</a:t>
            </a:r>
            <a:endParaRPr sz="2400">
              <a:latin typeface="Calibri"/>
              <a:cs typeface="Calibri"/>
            </a:endParaRPr>
          </a:p>
          <a:p>
            <a:pPr marL="355600" marR="510540" indent="-3429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Zapojte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priania,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potreby, potešenia a ciele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skúseností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získate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pozornosť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dlhý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čas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94332" y="258691"/>
            <a:ext cx="1586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Konečne...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95400" y="879111"/>
            <a:ext cx="327355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04F2E"/>
                </a:solidFill>
                <a:latin typeface="Calibri"/>
                <a:cs typeface="Calibri"/>
              </a:rPr>
              <a:t>7. </a:t>
            </a:r>
            <a:r>
              <a:rPr lang="sk-SK" sz="3600" b="1" spc="-10" dirty="0">
                <a:solidFill>
                  <a:srgbClr val="404F2E"/>
                </a:solidFill>
                <a:latin typeface="Calibri"/>
                <a:cs typeface="Calibri"/>
              </a:rPr>
              <a:t>POČÚV</a:t>
            </a:r>
            <a:r>
              <a:rPr sz="3600" b="1" spc="-10" dirty="0">
                <a:solidFill>
                  <a:srgbClr val="404F2E"/>
                </a:solidFill>
                <a:latin typeface="Calibri"/>
                <a:cs typeface="Calibri"/>
              </a:rPr>
              <a:t>AŤ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5805" y="2043973"/>
            <a:ext cx="6343015" cy="3843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968375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Vytváranie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zážitkov prináša 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podniku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ohľadoch.</a:t>
            </a:r>
            <a:endParaRPr sz="240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Opakovaní zákazníci.</a:t>
            </a:r>
            <a:endParaRPr sz="240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Vyššie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marže.</a:t>
            </a:r>
            <a:endParaRPr sz="240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Stabilita </a:t>
            </a:r>
            <a:r>
              <a:rPr sz="2400" spc="-15" dirty="0">
                <a:solidFill>
                  <a:srgbClr val="404F2E"/>
                </a:solidFill>
                <a:latin typeface="Calibri"/>
                <a:cs typeface="Calibri"/>
              </a:rPr>
              <a:t>voči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hrozbám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konkurentom.</a:t>
            </a:r>
            <a:endParaRPr sz="240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spc="-20" dirty="0">
                <a:solidFill>
                  <a:srgbClr val="404F2E"/>
                </a:solidFill>
                <a:latin typeface="Calibri"/>
                <a:cs typeface="Calibri"/>
              </a:rPr>
              <a:t>Odkazy.</a:t>
            </a:r>
            <a:endParaRPr sz="2400">
              <a:latin typeface="Calibri"/>
              <a:cs typeface="Calibri"/>
            </a:endParaRPr>
          </a:p>
          <a:p>
            <a:pPr marL="12700" marR="349250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tieto faktory podporujú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rast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podnikania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zároveň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znižujú výdavky.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zážitok sa tak stáva jednou 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najvýkonnejších investícií.</a:t>
            </a:r>
            <a:endParaRPr sz="2400">
              <a:latin typeface="Calibri"/>
              <a:cs typeface="Calibri"/>
            </a:endParaRPr>
          </a:p>
          <a:p>
            <a:pPr marR="263525" algn="ctr">
              <a:lnSpc>
                <a:spcPct val="100000"/>
              </a:lnSpc>
              <a:spcBef>
                <a:spcPts val="1485"/>
              </a:spcBef>
            </a:pPr>
            <a:r>
              <a:rPr sz="16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Zdroj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5517" y="258691"/>
            <a:ext cx="51054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26364">
              <a:lnSpc>
                <a:spcPts val="3890"/>
              </a:lnSpc>
              <a:spcBef>
                <a:spcPts val="585"/>
              </a:spcBef>
            </a:pPr>
            <a:r>
              <a:rPr spc="-5" dirty="0">
                <a:solidFill>
                  <a:srgbClr val="A13A22"/>
                </a:solidFill>
              </a:rPr>
              <a:t>Výhody </a:t>
            </a:r>
            <a:r>
              <a:rPr dirty="0">
                <a:solidFill>
                  <a:srgbClr val="A13A22"/>
                </a:solidFill>
              </a:rPr>
              <a:t>vytvorenia </a:t>
            </a:r>
            <a:r>
              <a:rPr spc="-5" dirty="0">
                <a:solidFill>
                  <a:srgbClr val="A13A22"/>
                </a:solidFill>
              </a:rPr>
              <a:t>zážitku z malého hospodárstva</a:t>
            </a:r>
            <a:r>
              <a:rPr dirty="0">
                <a:solidFill>
                  <a:srgbClr val="A13A22"/>
                </a:solidFill>
              </a:rPr>
              <a:t>...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238747" y="2071083"/>
            <a:ext cx="3191510" cy="3467100"/>
            <a:chOff x="8238747" y="2071083"/>
            <a:chExt cx="3191510" cy="3467100"/>
          </a:xfrm>
        </p:grpSpPr>
        <p:sp>
          <p:nvSpPr>
            <p:cNvPr id="10" name="object 10"/>
            <p:cNvSpPr/>
            <p:nvPr/>
          </p:nvSpPr>
          <p:spPr>
            <a:xfrm>
              <a:off x="9890759" y="2295147"/>
              <a:ext cx="786765" cy="489584"/>
            </a:xfrm>
            <a:custGeom>
              <a:avLst/>
              <a:gdLst/>
              <a:ahLst/>
              <a:cxnLst/>
              <a:rect l="l" t="t" r="r" b="b"/>
              <a:pathLst>
                <a:path w="786765" h="489585">
                  <a:moveTo>
                    <a:pt x="393192" y="0"/>
                  </a:moveTo>
                  <a:lnTo>
                    <a:pt x="342593" y="6309"/>
                  </a:lnTo>
                  <a:lnTo>
                    <a:pt x="296007" y="24266"/>
                  </a:lnTo>
                  <a:lnTo>
                    <a:pt x="254771" y="52416"/>
                  </a:lnTo>
                  <a:lnTo>
                    <a:pt x="220221" y="89300"/>
                  </a:lnTo>
                  <a:lnTo>
                    <a:pt x="193695" y="133464"/>
                  </a:lnTo>
                  <a:lnTo>
                    <a:pt x="176530" y="183451"/>
                  </a:lnTo>
                  <a:lnTo>
                    <a:pt x="0" y="183451"/>
                  </a:lnTo>
                  <a:lnTo>
                    <a:pt x="0" y="305752"/>
                  </a:lnTo>
                  <a:lnTo>
                    <a:pt x="176530" y="305752"/>
                  </a:lnTo>
                  <a:lnTo>
                    <a:pt x="193695" y="355739"/>
                  </a:lnTo>
                  <a:lnTo>
                    <a:pt x="220221" y="399903"/>
                  </a:lnTo>
                  <a:lnTo>
                    <a:pt x="254771" y="436787"/>
                  </a:lnTo>
                  <a:lnTo>
                    <a:pt x="296007" y="464937"/>
                  </a:lnTo>
                  <a:lnTo>
                    <a:pt x="342593" y="482894"/>
                  </a:lnTo>
                  <a:lnTo>
                    <a:pt x="393192" y="489203"/>
                  </a:lnTo>
                  <a:lnTo>
                    <a:pt x="443790" y="482894"/>
                  </a:lnTo>
                  <a:lnTo>
                    <a:pt x="490376" y="464937"/>
                  </a:lnTo>
                  <a:lnTo>
                    <a:pt x="531612" y="436787"/>
                  </a:lnTo>
                  <a:lnTo>
                    <a:pt x="566162" y="399903"/>
                  </a:lnTo>
                  <a:lnTo>
                    <a:pt x="586311" y="366356"/>
                  </a:lnTo>
                  <a:lnTo>
                    <a:pt x="384290" y="366356"/>
                  </a:lnTo>
                  <a:lnTo>
                    <a:pt x="353072" y="358165"/>
                  </a:lnTo>
                  <a:lnTo>
                    <a:pt x="324862" y="340419"/>
                  </a:lnTo>
                  <a:lnTo>
                    <a:pt x="301915" y="314485"/>
                  </a:lnTo>
                  <a:lnTo>
                    <a:pt x="286491" y="282000"/>
                  </a:lnTo>
                  <a:lnTo>
                    <a:pt x="280847" y="244601"/>
                  </a:lnTo>
                  <a:lnTo>
                    <a:pt x="289373" y="196008"/>
                  </a:lnTo>
                  <a:lnTo>
                    <a:pt x="312945" y="157243"/>
                  </a:lnTo>
                  <a:lnTo>
                    <a:pt x="348554" y="131582"/>
                  </a:lnTo>
                  <a:lnTo>
                    <a:pt x="393192" y="122300"/>
                  </a:lnTo>
                  <a:lnTo>
                    <a:pt x="585983" y="122300"/>
                  </a:lnTo>
                  <a:lnTo>
                    <a:pt x="566162" y="89300"/>
                  </a:lnTo>
                  <a:lnTo>
                    <a:pt x="531612" y="52416"/>
                  </a:lnTo>
                  <a:lnTo>
                    <a:pt x="490376" y="24266"/>
                  </a:lnTo>
                  <a:lnTo>
                    <a:pt x="443790" y="6309"/>
                  </a:lnTo>
                  <a:lnTo>
                    <a:pt x="393192" y="0"/>
                  </a:lnTo>
                  <a:close/>
                </a:path>
                <a:path w="786765" h="489585">
                  <a:moveTo>
                    <a:pt x="585983" y="122300"/>
                  </a:moveTo>
                  <a:lnTo>
                    <a:pt x="393192" y="122300"/>
                  </a:lnTo>
                  <a:lnTo>
                    <a:pt x="427545" y="127213"/>
                  </a:lnTo>
                  <a:lnTo>
                    <a:pt x="457385" y="141954"/>
                  </a:lnTo>
                  <a:lnTo>
                    <a:pt x="481208" y="166524"/>
                  </a:lnTo>
                  <a:lnTo>
                    <a:pt x="497509" y="200926"/>
                  </a:lnTo>
                  <a:lnTo>
                    <a:pt x="505034" y="234911"/>
                  </a:lnTo>
                  <a:lnTo>
                    <a:pt x="503529" y="269716"/>
                  </a:lnTo>
                  <a:lnTo>
                    <a:pt x="473430" y="331952"/>
                  </a:lnTo>
                  <a:lnTo>
                    <a:pt x="416261" y="364718"/>
                  </a:lnTo>
                  <a:lnTo>
                    <a:pt x="384290" y="366356"/>
                  </a:lnTo>
                  <a:lnTo>
                    <a:pt x="586311" y="366356"/>
                  </a:lnTo>
                  <a:lnTo>
                    <a:pt x="592688" y="355739"/>
                  </a:lnTo>
                  <a:lnTo>
                    <a:pt x="609854" y="305752"/>
                  </a:lnTo>
                  <a:lnTo>
                    <a:pt x="786384" y="305752"/>
                  </a:lnTo>
                  <a:lnTo>
                    <a:pt x="786384" y="183451"/>
                  </a:lnTo>
                  <a:lnTo>
                    <a:pt x="609854" y="183451"/>
                  </a:lnTo>
                  <a:lnTo>
                    <a:pt x="592688" y="133464"/>
                  </a:lnTo>
                  <a:lnTo>
                    <a:pt x="585983" y="12230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38747" y="2071083"/>
              <a:ext cx="3191510" cy="3467100"/>
            </a:xfrm>
            <a:custGeom>
              <a:avLst/>
              <a:gdLst/>
              <a:ahLst/>
              <a:cxnLst/>
              <a:rect l="l" t="t" r="r" b="b"/>
              <a:pathLst>
                <a:path w="3191509" h="3467100">
                  <a:moveTo>
                    <a:pt x="976468" y="2489200"/>
                  </a:moveTo>
                  <a:lnTo>
                    <a:pt x="33823" y="2489200"/>
                  </a:lnTo>
                  <a:lnTo>
                    <a:pt x="16035" y="2501900"/>
                  </a:lnTo>
                  <a:lnTo>
                    <a:pt x="4259" y="2527300"/>
                  </a:lnTo>
                  <a:lnTo>
                    <a:pt x="0" y="2540000"/>
                  </a:lnTo>
                  <a:lnTo>
                    <a:pt x="0" y="3416300"/>
                  </a:lnTo>
                  <a:lnTo>
                    <a:pt x="4259" y="3441700"/>
                  </a:lnTo>
                  <a:lnTo>
                    <a:pt x="16035" y="3454400"/>
                  </a:lnTo>
                  <a:lnTo>
                    <a:pt x="33823" y="3467100"/>
                  </a:lnTo>
                  <a:lnTo>
                    <a:pt x="976468" y="3467100"/>
                  </a:lnTo>
                  <a:lnTo>
                    <a:pt x="994260" y="3454400"/>
                  </a:lnTo>
                  <a:lnTo>
                    <a:pt x="1006038" y="3441700"/>
                  </a:lnTo>
                  <a:lnTo>
                    <a:pt x="1010297" y="3416300"/>
                  </a:lnTo>
                  <a:lnTo>
                    <a:pt x="1010297" y="3352800"/>
                  </a:lnTo>
                  <a:lnTo>
                    <a:pt x="96215" y="3352800"/>
                  </a:lnTo>
                  <a:lnTo>
                    <a:pt x="96215" y="2603500"/>
                  </a:lnTo>
                  <a:lnTo>
                    <a:pt x="1010297" y="2603500"/>
                  </a:lnTo>
                  <a:lnTo>
                    <a:pt x="1010297" y="2540000"/>
                  </a:lnTo>
                  <a:lnTo>
                    <a:pt x="1006038" y="2527300"/>
                  </a:lnTo>
                  <a:lnTo>
                    <a:pt x="994260" y="2501900"/>
                  </a:lnTo>
                  <a:lnTo>
                    <a:pt x="976468" y="2489200"/>
                  </a:lnTo>
                  <a:close/>
                </a:path>
                <a:path w="3191509" h="3467100">
                  <a:moveTo>
                    <a:pt x="2013446" y="3454400"/>
                  </a:moveTo>
                  <a:lnTo>
                    <a:pt x="1470827" y="3454400"/>
                  </a:lnTo>
                  <a:lnTo>
                    <a:pt x="1519895" y="3467100"/>
                  </a:lnTo>
                  <a:lnTo>
                    <a:pt x="1964013" y="3467100"/>
                  </a:lnTo>
                  <a:lnTo>
                    <a:pt x="2013446" y="3454400"/>
                  </a:lnTo>
                  <a:close/>
                </a:path>
                <a:path w="3191509" h="3467100">
                  <a:moveTo>
                    <a:pt x="1527931" y="3352800"/>
                  </a:moveTo>
                  <a:lnTo>
                    <a:pt x="1010297" y="3352800"/>
                  </a:lnTo>
                  <a:lnTo>
                    <a:pt x="1130566" y="3390900"/>
                  </a:lnTo>
                  <a:lnTo>
                    <a:pt x="1324228" y="3441700"/>
                  </a:lnTo>
                  <a:lnTo>
                    <a:pt x="1372983" y="3441700"/>
                  </a:lnTo>
                  <a:lnTo>
                    <a:pt x="1421853" y="3454400"/>
                  </a:lnTo>
                  <a:lnTo>
                    <a:pt x="2062859" y="3454400"/>
                  </a:lnTo>
                  <a:lnTo>
                    <a:pt x="2161579" y="3429000"/>
                  </a:lnTo>
                  <a:lnTo>
                    <a:pt x="2210865" y="3429000"/>
                  </a:lnTo>
                  <a:lnTo>
                    <a:pt x="2309241" y="3403600"/>
                  </a:lnTo>
                  <a:lnTo>
                    <a:pt x="2465598" y="3365500"/>
                  </a:lnTo>
                  <a:lnTo>
                    <a:pt x="1577015" y="3365500"/>
                  </a:lnTo>
                  <a:lnTo>
                    <a:pt x="1527931" y="3352800"/>
                  </a:lnTo>
                  <a:close/>
                </a:path>
                <a:path w="3191509" h="3467100">
                  <a:moveTo>
                    <a:pt x="3147860" y="2717800"/>
                  </a:moveTo>
                  <a:lnTo>
                    <a:pt x="2974759" y="2717800"/>
                  </a:lnTo>
                  <a:lnTo>
                    <a:pt x="3012222" y="2730500"/>
                  </a:lnTo>
                  <a:lnTo>
                    <a:pt x="3039910" y="2743200"/>
                  </a:lnTo>
                  <a:lnTo>
                    <a:pt x="3057072" y="2781300"/>
                  </a:lnTo>
                  <a:lnTo>
                    <a:pt x="3062960" y="2819400"/>
                  </a:lnTo>
                  <a:lnTo>
                    <a:pt x="3060203" y="2832100"/>
                  </a:lnTo>
                  <a:lnTo>
                    <a:pt x="3042665" y="2882900"/>
                  </a:lnTo>
                  <a:lnTo>
                    <a:pt x="2670060" y="3187700"/>
                  </a:lnTo>
                  <a:lnTo>
                    <a:pt x="2261146" y="3302000"/>
                  </a:lnTo>
                  <a:lnTo>
                    <a:pt x="2212947" y="3314700"/>
                  </a:lnTo>
                  <a:lnTo>
                    <a:pt x="2164582" y="3314700"/>
                  </a:lnTo>
                  <a:lnTo>
                    <a:pt x="2067418" y="3340100"/>
                  </a:lnTo>
                  <a:lnTo>
                    <a:pt x="2018651" y="3340100"/>
                  </a:lnTo>
                  <a:lnTo>
                    <a:pt x="1969780" y="3352800"/>
                  </a:lnTo>
                  <a:lnTo>
                    <a:pt x="1920823" y="3352800"/>
                  </a:lnTo>
                  <a:lnTo>
                    <a:pt x="1871794" y="3365500"/>
                  </a:lnTo>
                  <a:lnTo>
                    <a:pt x="2465598" y="3365500"/>
                  </a:lnTo>
                  <a:lnTo>
                    <a:pt x="2726194" y="3302000"/>
                  </a:lnTo>
                  <a:lnTo>
                    <a:pt x="2734221" y="3302000"/>
                  </a:lnTo>
                  <a:lnTo>
                    <a:pt x="2742234" y="3289300"/>
                  </a:lnTo>
                  <a:lnTo>
                    <a:pt x="3111068" y="2997200"/>
                  </a:lnTo>
                  <a:lnTo>
                    <a:pt x="3143892" y="2959100"/>
                  </a:lnTo>
                  <a:lnTo>
                    <a:pt x="3169202" y="2921000"/>
                  </a:lnTo>
                  <a:lnTo>
                    <a:pt x="3185491" y="2870200"/>
                  </a:lnTo>
                  <a:lnTo>
                    <a:pt x="3191256" y="2819400"/>
                  </a:lnTo>
                  <a:lnTo>
                    <a:pt x="3174834" y="2768600"/>
                  </a:lnTo>
                  <a:lnTo>
                    <a:pt x="3154179" y="2730500"/>
                  </a:lnTo>
                  <a:lnTo>
                    <a:pt x="3147860" y="2717800"/>
                  </a:lnTo>
                  <a:close/>
                </a:path>
                <a:path w="3191509" h="3467100">
                  <a:moveTo>
                    <a:pt x="729653" y="2603500"/>
                  </a:moveTo>
                  <a:lnTo>
                    <a:pt x="625411" y="2603500"/>
                  </a:lnTo>
                  <a:lnTo>
                    <a:pt x="625411" y="3352800"/>
                  </a:lnTo>
                  <a:lnTo>
                    <a:pt x="729653" y="3352800"/>
                  </a:lnTo>
                  <a:lnTo>
                    <a:pt x="729653" y="2603500"/>
                  </a:lnTo>
                  <a:close/>
                </a:path>
                <a:path w="3191509" h="3467100">
                  <a:moveTo>
                    <a:pt x="2798359" y="927100"/>
                  </a:moveTo>
                  <a:lnTo>
                    <a:pt x="2108796" y="927100"/>
                  </a:lnTo>
                  <a:lnTo>
                    <a:pt x="2108796" y="1981200"/>
                  </a:lnTo>
                  <a:lnTo>
                    <a:pt x="2140864" y="2082800"/>
                  </a:lnTo>
                  <a:lnTo>
                    <a:pt x="1828196" y="2082800"/>
                  </a:lnTo>
                  <a:lnTo>
                    <a:pt x="1686829" y="2120900"/>
                  </a:lnTo>
                  <a:lnTo>
                    <a:pt x="1641587" y="2146300"/>
                  </a:lnTo>
                  <a:lnTo>
                    <a:pt x="1597753" y="2159000"/>
                  </a:lnTo>
                  <a:lnTo>
                    <a:pt x="1555610" y="2197100"/>
                  </a:lnTo>
                  <a:lnTo>
                    <a:pt x="1515440" y="2222500"/>
                  </a:lnTo>
                  <a:lnTo>
                    <a:pt x="1490010" y="2247900"/>
                  </a:lnTo>
                  <a:lnTo>
                    <a:pt x="1462322" y="2260600"/>
                  </a:lnTo>
                  <a:lnTo>
                    <a:pt x="1433129" y="2273300"/>
                  </a:lnTo>
                  <a:lnTo>
                    <a:pt x="1403184" y="2298700"/>
                  </a:lnTo>
                  <a:lnTo>
                    <a:pt x="1234808" y="2374900"/>
                  </a:lnTo>
                  <a:lnTo>
                    <a:pt x="1192823" y="2400300"/>
                  </a:lnTo>
                  <a:lnTo>
                    <a:pt x="1155515" y="2425700"/>
                  </a:lnTo>
                  <a:lnTo>
                    <a:pt x="1123553" y="2463800"/>
                  </a:lnTo>
                  <a:lnTo>
                    <a:pt x="1097604" y="2514600"/>
                  </a:lnTo>
                  <a:lnTo>
                    <a:pt x="1078336" y="2552700"/>
                  </a:lnTo>
                  <a:lnTo>
                    <a:pt x="1066419" y="2603500"/>
                  </a:lnTo>
                  <a:lnTo>
                    <a:pt x="890015" y="2603500"/>
                  </a:lnTo>
                  <a:lnTo>
                    <a:pt x="890015" y="3352800"/>
                  </a:lnTo>
                  <a:lnTo>
                    <a:pt x="1478903" y="3352800"/>
                  </a:lnTo>
                  <a:lnTo>
                    <a:pt x="1429945" y="3340100"/>
                  </a:lnTo>
                  <a:lnTo>
                    <a:pt x="1381075" y="3340100"/>
                  </a:lnTo>
                  <a:lnTo>
                    <a:pt x="1332307" y="3327400"/>
                  </a:lnTo>
                  <a:lnTo>
                    <a:pt x="1283658" y="3327400"/>
                  </a:lnTo>
                  <a:lnTo>
                    <a:pt x="1138580" y="3289300"/>
                  </a:lnTo>
                  <a:lnTo>
                    <a:pt x="1010297" y="3251200"/>
                  </a:lnTo>
                  <a:lnTo>
                    <a:pt x="994257" y="3251200"/>
                  </a:lnTo>
                  <a:lnTo>
                    <a:pt x="994257" y="2730500"/>
                  </a:lnTo>
                  <a:lnTo>
                    <a:pt x="1220771" y="2730500"/>
                  </a:lnTo>
                  <a:lnTo>
                    <a:pt x="1226781" y="2717800"/>
                  </a:lnTo>
                  <a:lnTo>
                    <a:pt x="1331023" y="2654300"/>
                  </a:lnTo>
                  <a:lnTo>
                    <a:pt x="1379259" y="2641600"/>
                  </a:lnTo>
                  <a:lnTo>
                    <a:pt x="1403753" y="2628900"/>
                  </a:lnTo>
                  <a:lnTo>
                    <a:pt x="1154620" y="2628900"/>
                  </a:lnTo>
                  <a:lnTo>
                    <a:pt x="1174416" y="2578100"/>
                  </a:lnTo>
                  <a:lnTo>
                    <a:pt x="1198722" y="2527300"/>
                  </a:lnTo>
                  <a:lnTo>
                    <a:pt x="1229042" y="2501900"/>
                  </a:lnTo>
                  <a:lnTo>
                    <a:pt x="1266875" y="2476500"/>
                  </a:lnTo>
                  <a:lnTo>
                    <a:pt x="1435252" y="2400300"/>
                  </a:lnTo>
                  <a:lnTo>
                    <a:pt x="1469962" y="2387600"/>
                  </a:lnTo>
                  <a:lnTo>
                    <a:pt x="1502414" y="2362200"/>
                  </a:lnTo>
                  <a:lnTo>
                    <a:pt x="1533359" y="2336800"/>
                  </a:lnTo>
                  <a:lnTo>
                    <a:pt x="1563547" y="2324100"/>
                  </a:lnTo>
                  <a:lnTo>
                    <a:pt x="1602774" y="2286000"/>
                  </a:lnTo>
                  <a:lnTo>
                    <a:pt x="1644665" y="2260600"/>
                  </a:lnTo>
                  <a:lnTo>
                    <a:pt x="1688941" y="2235200"/>
                  </a:lnTo>
                  <a:lnTo>
                    <a:pt x="1735320" y="2222500"/>
                  </a:lnTo>
                  <a:lnTo>
                    <a:pt x="1783522" y="2209800"/>
                  </a:lnTo>
                  <a:lnTo>
                    <a:pt x="2549791" y="2209800"/>
                  </a:lnTo>
                  <a:lnTo>
                    <a:pt x="2505023" y="2184400"/>
                  </a:lnTo>
                  <a:lnTo>
                    <a:pt x="2458918" y="2159000"/>
                  </a:lnTo>
                  <a:lnTo>
                    <a:pt x="2411479" y="2133600"/>
                  </a:lnTo>
                  <a:lnTo>
                    <a:pt x="2312592" y="2108200"/>
                  </a:lnTo>
                  <a:lnTo>
                    <a:pt x="2261146" y="2095500"/>
                  </a:lnTo>
                  <a:lnTo>
                    <a:pt x="2221052" y="1955800"/>
                  </a:lnTo>
                  <a:lnTo>
                    <a:pt x="2221052" y="1790700"/>
                  </a:lnTo>
                  <a:lnTo>
                    <a:pt x="2474682" y="1790700"/>
                  </a:lnTo>
                  <a:lnTo>
                    <a:pt x="2518494" y="1778000"/>
                  </a:lnTo>
                  <a:lnTo>
                    <a:pt x="2560574" y="1765300"/>
                  </a:lnTo>
                  <a:lnTo>
                    <a:pt x="2600537" y="1752600"/>
                  </a:lnTo>
                  <a:lnTo>
                    <a:pt x="2637997" y="1727200"/>
                  </a:lnTo>
                  <a:lnTo>
                    <a:pt x="2672572" y="1701800"/>
                  </a:lnTo>
                  <a:lnTo>
                    <a:pt x="2693440" y="1676400"/>
                  </a:lnTo>
                  <a:lnTo>
                    <a:pt x="2285187" y="1676400"/>
                  </a:lnTo>
                  <a:lnTo>
                    <a:pt x="2329736" y="1651000"/>
                  </a:lnTo>
                  <a:lnTo>
                    <a:pt x="2372502" y="1625600"/>
                  </a:lnTo>
                  <a:lnTo>
                    <a:pt x="2413486" y="1587500"/>
                  </a:lnTo>
                  <a:lnTo>
                    <a:pt x="2433087" y="1574800"/>
                  </a:lnTo>
                  <a:lnTo>
                    <a:pt x="2229065" y="1574800"/>
                  </a:lnTo>
                  <a:lnTo>
                    <a:pt x="2326792" y="1384300"/>
                  </a:lnTo>
                  <a:lnTo>
                    <a:pt x="2229065" y="1384300"/>
                  </a:lnTo>
                  <a:lnTo>
                    <a:pt x="2229065" y="939800"/>
                  </a:lnTo>
                  <a:lnTo>
                    <a:pt x="2780566" y="939800"/>
                  </a:lnTo>
                  <a:lnTo>
                    <a:pt x="2798359" y="927100"/>
                  </a:lnTo>
                  <a:close/>
                </a:path>
                <a:path w="3191509" h="3467100">
                  <a:moveTo>
                    <a:pt x="2371509" y="2603500"/>
                  </a:moveTo>
                  <a:lnTo>
                    <a:pt x="2227561" y="2603500"/>
                  </a:lnTo>
                  <a:lnTo>
                    <a:pt x="2247107" y="2616200"/>
                  </a:lnTo>
                  <a:lnTo>
                    <a:pt x="2263646" y="2628900"/>
                  </a:lnTo>
                  <a:lnTo>
                    <a:pt x="2299222" y="2679700"/>
                  </a:lnTo>
                  <a:lnTo>
                    <a:pt x="2309241" y="2717800"/>
                  </a:lnTo>
                  <a:lnTo>
                    <a:pt x="2307613" y="2743200"/>
                  </a:lnTo>
                  <a:lnTo>
                    <a:pt x="2302227" y="2768600"/>
                  </a:lnTo>
                  <a:lnTo>
                    <a:pt x="2292331" y="2781300"/>
                  </a:lnTo>
                  <a:lnTo>
                    <a:pt x="2277173" y="2794000"/>
                  </a:lnTo>
                  <a:lnTo>
                    <a:pt x="2262519" y="2806700"/>
                  </a:lnTo>
                  <a:lnTo>
                    <a:pt x="2244102" y="2819400"/>
                  </a:lnTo>
                  <a:lnTo>
                    <a:pt x="2224181" y="2832100"/>
                  </a:lnTo>
                  <a:lnTo>
                    <a:pt x="1844192" y="2832100"/>
                  </a:lnTo>
                  <a:lnTo>
                    <a:pt x="1844192" y="2946400"/>
                  </a:lnTo>
                  <a:lnTo>
                    <a:pt x="2545789" y="2946400"/>
                  </a:lnTo>
                  <a:lnTo>
                    <a:pt x="2563831" y="2933700"/>
                  </a:lnTo>
                  <a:lnTo>
                    <a:pt x="2581871" y="2933700"/>
                  </a:lnTo>
                  <a:lnTo>
                    <a:pt x="2697330" y="2857500"/>
                  </a:lnTo>
                  <a:lnTo>
                    <a:pt x="2389428" y="2857500"/>
                  </a:lnTo>
                  <a:lnTo>
                    <a:pt x="2408673" y="2806700"/>
                  </a:lnTo>
                  <a:lnTo>
                    <a:pt x="2418296" y="2755900"/>
                  </a:lnTo>
                  <a:lnTo>
                    <a:pt x="2418296" y="2717800"/>
                  </a:lnTo>
                  <a:lnTo>
                    <a:pt x="2408673" y="2667000"/>
                  </a:lnTo>
                  <a:lnTo>
                    <a:pt x="2389428" y="2628900"/>
                  </a:lnTo>
                  <a:lnTo>
                    <a:pt x="2371509" y="2603500"/>
                  </a:lnTo>
                  <a:close/>
                </a:path>
                <a:path w="3191509" h="3467100">
                  <a:moveTo>
                    <a:pt x="2549791" y="2209800"/>
                  </a:moveTo>
                  <a:lnTo>
                    <a:pt x="2187784" y="2209800"/>
                  </a:lnTo>
                  <a:lnTo>
                    <a:pt x="2370717" y="2260600"/>
                  </a:lnTo>
                  <a:lnTo>
                    <a:pt x="2414966" y="2286000"/>
                  </a:lnTo>
                  <a:lnTo>
                    <a:pt x="2458622" y="2298700"/>
                  </a:lnTo>
                  <a:lnTo>
                    <a:pt x="2501684" y="2324100"/>
                  </a:lnTo>
                  <a:lnTo>
                    <a:pt x="2646006" y="2400300"/>
                  </a:lnTo>
                  <a:lnTo>
                    <a:pt x="2846463" y="2489200"/>
                  </a:lnTo>
                  <a:lnTo>
                    <a:pt x="2880796" y="2514600"/>
                  </a:lnTo>
                  <a:lnTo>
                    <a:pt x="2910614" y="2540000"/>
                  </a:lnTo>
                  <a:lnTo>
                    <a:pt x="2934417" y="2578100"/>
                  </a:lnTo>
                  <a:lnTo>
                    <a:pt x="2950705" y="2616200"/>
                  </a:lnTo>
                  <a:lnTo>
                    <a:pt x="2915876" y="2616200"/>
                  </a:lnTo>
                  <a:lnTo>
                    <a:pt x="2849224" y="2641600"/>
                  </a:lnTo>
                  <a:lnTo>
                    <a:pt x="2814396" y="2654300"/>
                  </a:lnTo>
                  <a:lnTo>
                    <a:pt x="2525737" y="2844800"/>
                  </a:lnTo>
                  <a:lnTo>
                    <a:pt x="2507696" y="2844800"/>
                  </a:lnTo>
                  <a:lnTo>
                    <a:pt x="2501684" y="2857500"/>
                  </a:lnTo>
                  <a:lnTo>
                    <a:pt x="2697330" y="2857500"/>
                  </a:lnTo>
                  <a:lnTo>
                    <a:pt x="2870517" y="2743200"/>
                  </a:lnTo>
                  <a:lnTo>
                    <a:pt x="2895829" y="2730500"/>
                  </a:lnTo>
                  <a:lnTo>
                    <a:pt x="2922643" y="2717800"/>
                  </a:lnTo>
                  <a:lnTo>
                    <a:pt x="3147860" y="2717800"/>
                  </a:lnTo>
                  <a:lnTo>
                    <a:pt x="3128904" y="2679700"/>
                  </a:lnTo>
                  <a:lnTo>
                    <a:pt x="3098626" y="2654300"/>
                  </a:lnTo>
                  <a:lnTo>
                    <a:pt x="3062960" y="2628900"/>
                  </a:lnTo>
                  <a:lnTo>
                    <a:pt x="3053164" y="2578100"/>
                  </a:lnTo>
                  <a:lnTo>
                    <a:pt x="3037619" y="2527300"/>
                  </a:lnTo>
                  <a:lnTo>
                    <a:pt x="3016465" y="2489200"/>
                  </a:lnTo>
                  <a:lnTo>
                    <a:pt x="2989840" y="2451100"/>
                  </a:lnTo>
                  <a:lnTo>
                    <a:pt x="2957885" y="2425700"/>
                  </a:lnTo>
                  <a:lnTo>
                    <a:pt x="2920740" y="2387600"/>
                  </a:lnTo>
                  <a:lnTo>
                    <a:pt x="2878543" y="2374900"/>
                  </a:lnTo>
                  <a:lnTo>
                    <a:pt x="2678087" y="2286000"/>
                  </a:lnTo>
                  <a:lnTo>
                    <a:pt x="2643383" y="2273300"/>
                  </a:lnTo>
                  <a:lnTo>
                    <a:pt x="2610934" y="2247900"/>
                  </a:lnTo>
                  <a:lnTo>
                    <a:pt x="2579987" y="2235200"/>
                  </a:lnTo>
                  <a:lnTo>
                    <a:pt x="2549791" y="2209800"/>
                  </a:lnTo>
                  <a:close/>
                </a:path>
                <a:path w="3191509" h="3467100">
                  <a:moveTo>
                    <a:pt x="2251129" y="2514600"/>
                  </a:moveTo>
                  <a:lnTo>
                    <a:pt x="1479457" y="2514600"/>
                  </a:lnTo>
                  <a:lnTo>
                    <a:pt x="1331086" y="2552700"/>
                  </a:lnTo>
                  <a:lnTo>
                    <a:pt x="1186688" y="2628900"/>
                  </a:lnTo>
                  <a:lnTo>
                    <a:pt x="1403753" y="2628900"/>
                  </a:lnTo>
                  <a:lnTo>
                    <a:pt x="1428246" y="2616200"/>
                  </a:lnTo>
                  <a:lnTo>
                    <a:pt x="1478736" y="2616200"/>
                  </a:lnTo>
                  <a:lnTo>
                    <a:pt x="1531480" y="2603500"/>
                  </a:lnTo>
                  <a:lnTo>
                    <a:pt x="2371509" y="2603500"/>
                  </a:lnTo>
                  <a:lnTo>
                    <a:pt x="2362550" y="2590800"/>
                  </a:lnTo>
                  <a:lnTo>
                    <a:pt x="2330283" y="2552700"/>
                  </a:lnTo>
                  <a:lnTo>
                    <a:pt x="2293015" y="2527300"/>
                  </a:lnTo>
                  <a:lnTo>
                    <a:pt x="2251129" y="2514600"/>
                  </a:lnTo>
                  <a:close/>
                </a:path>
                <a:path w="3191509" h="3467100">
                  <a:moveTo>
                    <a:pt x="1600596" y="1104900"/>
                  </a:moveTo>
                  <a:lnTo>
                    <a:pt x="1258353" y="1104900"/>
                  </a:lnTo>
                  <a:lnTo>
                    <a:pt x="1244825" y="1117600"/>
                  </a:lnTo>
                  <a:lnTo>
                    <a:pt x="1234302" y="1130300"/>
                  </a:lnTo>
                  <a:lnTo>
                    <a:pt x="1226781" y="1143000"/>
                  </a:lnTo>
                  <a:lnTo>
                    <a:pt x="1222274" y="1155700"/>
                  </a:lnTo>
                  <a:lnTo>
                    <a:pt x="1220771" y="1155700"/>
                  </a:lnTo>
                  <a:lnTo>
                    <a:pt x="1222274" y="1168400"/>
                  </a:lnTo>
                  <a:lnTo>
                    <a:pt x="1226781" y="1181100"/>
                  </a:lnTo>
                  <a:lnTo>
                    <a:pt x="1363090" y="1536700"/>
                  </a:lnTo>
                  <a:lnTo>
                    <a:pt x="1382272" y="1587500"/>
                  </a:lnTo>
                  <a:lnTo>
                    <a:pt x="1405879" y="1625600"/>
                  </a:lnTo>
                  <a:lnTo>
                    <a:pt x="1433527" y="1663700"/>
                  </a:lnTo>
                  <a:lnTo>
                    <a:pt x="1464831" y="1701800"/>
                  </a:lnTo>
                  <a:lnTo>
                    <a:pt x="1499406" y="1727200"/>
                  </a:lnTo>
                  <a:lnTo>
                    <a:pt x="1536868" y="1752600"/>
                  </a:lnTo>
                  <a:lnTo>
                    <a:pt x="1576831" y="1765300"/>
                  </a:lnTo>
                  <a:lnTo>
                    <a:pt x="1618911" y="1778000"/>
                  </a:lnTo>
                  <a:lnTo>
                    <a:pt x="1662723" y="1790700"/>
                  </a:lnTo>
                  <a:lnTo>
                    <a:pt x="1916353" y="1790700"/>
                  </a:lnTo>
                  <a:lnTo>
                    <a:pt x="1916353" y="1955800"/>
                  </a:lnTo>
                  <a:lnTo>
                    <a:pt x="1876259" y="2082800"/>
                  </a:lnTo>
                  <a:lnTo>
                    <a:pt x="1964461" y="2082800"/>
                  </a:lnTo>
                  <a:lnTo>
                    <a:pt x="1996541" y="1981200"/>
                  </a:lnTo>
                  <a:lnTo>
                    <a:pt x="1996541" y="1676400"/>
                  </a:lnTo>
                  <a:lnTo>
                    <a:pt x="1634731" y="1676400"/>
                  </a:lnTo>
                  <a:lnTo>
                    <a:pt x="1594641" y="1663700"/>
                  </a:lnTo>
                  <a:lnTo>
                    <a:pt x="1556515" y="1638300"/>
                  </a:lnTo>
                  <a:lnTo>
                    <a:pt x="1521334" y="1612900"/>
                  </a:lnTo>
                  <a:lnTo>
                    <a:pt x="1490080" y="1587500"/>
                  </a:lnTo>
                  <a:lnTo>
                    <a:pt x="1463734" y="1549400"/>
                  </a:lnTo>
                  <a:lnTo>
                    <a:pt x="1443278" y="1498600"/>
                  </a:lnTo>
                  <a:lnTo>
                    <a:pt x="1339037" y="1219200"/>
                  </a:lnTo>
                  <a:lnTo>
                    <a:pt x="1811430" y="1219200"/>
                  </a:lnTo>
                  <a:lnTo>
                    <a:pt x="1800831" y="1206500"/>
                  </a:lnTo>
                  <a:lnTo>
                    <a:pt x="1765668" y="1181100"/>
                  </a:lnTo>
                  <a:lnTo>
                    <a:pt x="1727601" y="1155700"/>
                  </a:lnTo>
                  <a:lnTo>
                    <a:pt x="1687092" y="1130300"/>
                  </a:lnTo>
                  <a:lnTo>
                    <a:pt x="1644603" y="1117600"/>
                  </a:lnTo>
                  <a:lnTo>
                    <a:pt x="1600596" y="1104900"/>
                  </a:lnTo>
                  <a:close/>
                </a:path>
                <a:path w="3191509" h="3467100">
                  <a:moveTo>
                    <a:pt x="1563547" y="1295400"/>
                  </a:moveTo>
                  <a:lnTo>
                    <a:pt x="1475346" y="1371600"/>
                  </a:lnTo>
                  <a:lnTo>
                    <a:pt x="1505901" y="1409700"/>
                  </a:lnTo>
                  <a:lnTo>
                    <a:pt x="1538635" y="1447800"/>
                  </a:lnTo>
                  <a:lnTo>
                    <a:pt x="1573349" y="1485900"/>
                  </a:lnTo>
                  <a:lnTo>
                    <a:pt x="1609844" y="1524000"/>
                  </a:lnTo>
                  <a:lnTo>
                    <a:pt x="1647923" y="1562100"/>
                  </a:lnTo>
                  <a:lnTo>
                    <a:pt x="1687388" y="1587500"/>
                  </a:lnTo>
                  <a:lnTo>
                    <a:pt x="1728039" y="1625600"/>
                  </a:lnTo>
                  <a:lnTo>
                    <a:pt x="1769680" y="1651000"/>
                  </a:lnTo>
                  <a:lnTo>
                    <a:pt x="1812112" y="1676400"/>
                  </a:lnTo>
                  <a:lnTo>
                    <a:pt x="1996541" y="1676400"/>
                  </a:lnTo>
                  <a:lnTo>
                    <a:pt x="1996541" y="1574800"/>
                  </a:lnTo>
                  <a:lnTo>
                    <a:pt x="1868246" y="1574800"/>
                  </a:lnTo>
                  <a:lnTo>
                    <a:pt x="1823908" y="1549400"/>
                  </a:lnTo>
                  <a:lnTo>
                    <a:pt x="1781169" y="1524000"/>
                  </a:lnTo>
                  <a:lnTo>
                    <a:pt x="1740122" y="1485900"/>
                  </a:lnTo>
                  <a:lnTo>
                    <a:pt x="1700861" y="1447800"/>
                  </a:lnTo>
                  <a:lnTo>
                    <a:pt x="1663480" y="1422400"/>
                  </a:lnTo>
                  <a:lnTo>
                    <a:pt x="1628071" y="1384300"/>
                  </a:lnTo>
                  <a:lnTo>
                    <a:pt x="1594729" y="1333500"/>
                  </a:lnTo>
                  <a:lnTo>
                    <a:pt x="1563547" y="1295400"/>
                  </a:lnTo>
                  <a:close/>
                </a:path>
                <a:path w="3191509" h="3467100">
                  <a:moveTo>
                    <a:pt x="2896006" y="1219200"/>
                  </a:moveTo>
                  <a:lnTo>
                    <a:pt x="2774302" y="1219200"/>
                  </a:lnTo>
                  <a:lnTo>
                    <a:pt x="2670060" y="1498600"/>
                  </a:lnTo>
                  <a:lnTo>
                    <a:pt x="2649563" y="1549400"/>
                  </a:lnTo>
                  <a:lnTo>
                    <a:pt x="2622893" y="1587500"/>
                  </a:lnTo>
                  <a:lnTo>
                    <a:pt x="2590752" y="1612900"/>
                  </a:lnTo>
                  <a:lnTo>
                    <a:pt x="2553842" y="1638300"/>
                  </a:lnTo>
                  <a:lnTo>
                    <a:pt x="2512864" y="1663700"/>
                  </a:lnTo>
                  <a:lnTo>
                    <a:pt x="2468519" y="1676400"/>
                  </a:lnTo>
                  <a:lnTo>
                    <a:pt x="2693440" y="1676400"/>
                  </a:lnTo>
                  <a:lnTo>
                    <a:pt x="2703874" y="1663700"/>
                  </a:lnTo>
                  <a:lnTo>
                    <a:pt x="2731520" y="1625600"/>
                  </a:lnTo>
                  <a:lnTo>
                    <a:pt x="2755124" y="1587500"/>
                  </a:lnTo>
                  <a:lnTo>
                    <a:pt x="2774302" y="1536700"/>
                  </a:lnTo>
                  <a:lnTo>
                    <a:pt x="2896006" y="1219200"/>
                  </a:lnTo>
                  <a:close/>
                </a:path>
                <a:path w="3191509" h="3467100">
                  <a:moveTo>
                    <a:pt x="1811430" y="1219200"/>
                  </a:moveTo>
                  <a:lnTo>
                    <a:pt x="1590166" y="1219200"/>
                  </a:lnTo>
                  <a:lnTo>
                    <a:pt x="1637498" y="1231900"/>
                  </a:lnTo>
                  <a:lnTo>
                    <a:pt x="1680819" y="1257300"/>
                  </a:lnTo>
                  <a:lnTo>
                    <a:pt x="1719463" y="1295400"/>
                  </a:lnTo>
                  <a:lnTo>
                    <a:pt x="1752761" y="1333500"/>
                  </a:lnTo>
                  <a:lnTo>
                    <a:pt x="1780044" y="1371600"/>
                  </a:lnTo>
                  <a:lnTo>
                    <a:pt x="1868246" y="1574800"/>
                  </a:lnTo>
                  <a:lnTo>
                    <a:pt x="1996541" y="1574800"/>
                  </a:lnTo>
                  <a:lnTo>
                    <a:pt x="1996541" y="1384300"/>
                  </a:lnTo>
                  <a:lnTo>
                    <a:pt x="1908327" y="1384300"/>
                  </a:lnTo>
                  <a:lnTo>
                    <a:pt x="1884273" y="1333500"/>
                  </a:lnTo>
                  <a:lnTo>
                    <a:pt x="1860595" y="1282700"/>
                  </a:lnTo>
                  <a:lnTo>
                    <a:pt x="1832627" y="1244600"/>
                  </a:lnTo>
                  <a:lnTo>
                    <a:pt x="1811430" y="1219200"/>
                  </a:lnTo>
                  <a:close/>
                </a:path>
                <a:path w="3191509" h="3467100">
                  <a:moveTo>
                    <a:pt x="2533764" y="1295400"/>
                  </a:moveTo>
                  <a:lnTo>
                    <a:pt x="2502582" y="1333500"/>
                  </a:lnTo>
                  <a:lnTo>
                    <a:pt x="2469238" y="1384300"/>
                  </a:lnTo>
                  <a:lnTo>
                    <a:pt x="2433828" y="1422400"/>
                  </a:lnTo>
                  <a:lnTo>
                    <a:pt x="2396445" y="1447800"/>
                  </a:lnTo>
                  <a:lnTo>
                    <a:pt x="2357183" y="1485900"/>
                  </a:lnTo>
                  <a:lnTo>
                    <a:pt x="2316137" y="1524000"/>
                  </a:lnTo>
                  <a:lnTo>
                    <a:pt x="2273399" y="1549400"/>
                  </a:lnTo>
                  <a:lnTo>
                    <a:pt x="2229065" y="1574800"/>
                  </a:lnTo>
                  <a:lnTo>
                    <a:pt x="2433087" y="1574800"/>
                  </a:lnTo>
                  <a:lnTo>
                    <a:pt x="2490106" y="1524000"/>
                  </a:lnTo>
                  <a:lnTo>
                    <a:pt x="2525742" y="1485900"/>
                  </a:lnTo>
                  <a:lnTo>
                    <a:pt x="2559595" y="1447800"/>
                  </a:lnTo>
                  <a:lnTo>
                    <a:pt x="2591665" y="1409700"/>
                  </a:lnTo>
                  <a:lnTo>
                    <a:pt x="2621953" y="1371600"/>
                  </a:lnTo>
                  <a:lnTo>
                    <a:pt x="2533764" y="1295400"/>
                  </a:lnTo>
                  <a:close/>
                </a:path>
                <a:path w="3191509" h="3467100">
                  <a:moveTo>
                    <a:pt x="2758262" y="0"/>
                  </a:moveTo>
                  <a:lnTo>
                    <a:pt x="1379131" y="0"/>
                  </a:lnTo>
                  <a:lnTo>
                    <a:pt x="1356833" y="12700"/>
                  </a:lnTo>
                  <a:lnTo>
                    <a:pt x="1339045" y="25400"/>
                  </a:lnTo>
                  <a:lnTo>
                    <a:pt x="1327269" y="38100"/>
                  </a:lnTo>
                  <a:lnTo>
                    <a:pt x="1323009" y="63500"/>
                  </a:lnTo>
                  <a:lnTo>
                    <a:pt x="1323009" y="876300"/>
                  </a:lnTo>
                  <a:lnTo>
                    <a:pt x="1327269" y="901700"/>
                  </a:lnTo>
                  <a:lnTo>
                    <a:pt x="1339045" y="927100"/>
                  </a:lnTo>
                  <a:lnTo>
                    <a:pt x="1356833" y="939800"/>
                  </a:lnTo>
                  <a:lnTo>
                    <a:pt x="1908327" y="939800"/>
                  </a:lnTo>
                  <a:lnTo>
                    <a:pt x="1908327" y="1384300"/>
                  </a:lnTo>
                  <a:lnTo>
                    <a:pt x="1996541" y="1384300"/>
                  </a:lnTo>
                  <a:lnTo>
                    <a:pt x="1996541" y="927100"/>
                  </a:lnTo>
                  <a:lnTo>
                    <a:pt x="2798359" y="927100"/>
                  </a:lnTo>
                  <a:lnTo>
                    <a:pt x="2810136" y="901700"/>
                  </a:lnTo>
                  <a:lnTo>
                    <a:pt x="2814396" y="876300"/>
                  </a:lnTo>
                  <a:lnTo>
                    <a:pt x="2814396" y="825500"/>
                  </a:lnTo>
                  <a:lnTo>
                    <a:pt x="1427238" y="825500"/>
                  </a:lnTo>
                  <a:lnTo>
                    <a:pt x="1427238" y="698500"/>
                  </a:lnTo>
                  <a:lnTo>
                    <a:pt x="1624548" y="698500"/>
                  </a:lnTo>
                  <a:lnTo>
                    <a:pt x="1613733" y="673100"/>
                  </a:lnTo>
                  <a:lnTo>
                    <a:pt x="1588603" y="635000"/>
                  </a:lnTo>
                  <a:lnTo>
                    <a:pt x="1556122" y="609600"/>
                  </a:lnTo>
                  <a:lnTo>
                    <a:pt x="1517850" y="584200"/>
                  </a:lnTo>
                  <a:lnTo>
                    <a:pt x="1419225" y="584200"/>
                  </a:lnTo>
                  <a:lnTo>
                    <a:pt x="1419225" y="355600"/>
                  </a:lnTo>
                  <a:lnTo>
                    <a:pt x="1475346" y="355600"/>
                  </a:lnTo>
                  <a:lnTo>
                    <a:pt x="1517850" y="342900"/>
                  </a:lnTo>
                  <a:lnTo>
                    <a:pt x="1556122" y="330200"/>
                  </a:lnTo>
                  <a:lnTo>
                    <a:pt x="1588603" y="304800"/>
                  </a:lnTo>
                  <a:lnTo>
                    <a:pt x="1613733" y="266700"/>
                  </a:lnTo>
                  <a:lnTo>
                    <a:pt x="1624548" y="241300"/>
                  </a:lnTo>
                  <a:lnTo>
                    <a:pt x="1411198" y="241300"/>
                  </a:lnTo>
                  <a:lnTo>
                    <a:pt x="1411198" y="127000"/>
                  </a:lnTo>
                  <a:lnTo>
                    <a:pt x="1523466" y="127000"/>
                  </a:lnTo>
                  <a:lnTo>
                    <a:pt x="1523466" y="114300"/>
                  </a:lnTo>
                  <a:lnTo>
                    <a:pt x="2814396" y="114300"/>
                  </a:lnTo>
                  <a:lnTo>
                    <a:pt x="2814396" y="63500"/>
                  </a:lnTo>
                  <a:lnTo>
                    <a:pt x="2810136" y="38100"/>
                  </a:lnTo>
                  <a:lnTo>
                    <a:pt x="2798359" y="25400"/>
                  </a:lnTo>
                  <a:lnTo>
                    <a:pt x="2780566" y="12700"/>
                  </a:lnTo>
                  <a:lnTo>
                    <a:pt x="2758262" y="0"/>
                  </a:lnTo>
                  <a:close/>
                </a:path>
                <a:path w="3191509" h="3467100">
                  <a:moveTo>
                    <a:pt x="2879041" y="1104900"/>
                  </a:moveTo>
                  <a:lnTo>
                    <a:pt x="2534431" y="1104900"/>
                  </a:lnTo>
                  <a:lnTo>
                    <a:pt x="2488640" y="1117600"/>
                  </a:lnTo>
                  <a:lnTo>
                    <a:pt x="2444962" y="1130300"/>
                  </a:lnTo>
                  <a:lnTo>
                    <a:pt x="2403857" y="1155700"/>
                  </a:lnTo>
                  <a:lnTo>
                    <a:pt x="2365789" y="1181100"/>
                  </a:lnTo>
                  <a:lnTo>
                    <a:pt x="2331219" y="1206500"/>
                  </a:lnTo>
                  <a:lnTo>
                    <a:pt x="2300610" y="1244600"/>
                  </a:lnTo>
                  <a:lnTo>
                    <a:pt x="2274422" y="1282700"/>
                  </a:lnTo>
                  <a:lnTo>
                    <a:pt x="2253119" y="1333500"/>
                  </a:lnTo>
                  <a:lnTo>
                    <a:pt x="2229065" y="1384300"/>
                  </a:lnTo>
                  <a:lnTo>
                    <a:pt x="2326792" y="1384300"/>
                  </a:lnTo>
                  <a:lnTo>
                    <a:pt x="2333307" y="1371600"/>
                  </a:lnTo>
                  <a:lnTo>
                    <a:pt x="2360591" y="1333500"/>
                  </a:lnTo>
                  <a:lnTo>
                    <a:pt x="2393888" y="1295400"/>
                  </a:lnTo>
                  <a:lnTo>
                    <a:pt x="2432531" y="1257300"/>
                  </a:lnTo>
                  <a:lnTo>
                    <a:pt x="2475850" y="1231900"/>
                  </a:lnTo>
                  <a:lnTo>
                    <a:pt x="2523178" y="1219200"/>
                  </a:lnTo>
                  <a:lnTo>
                    <a:pt x="2896006" y="1219200"/>
                  </a:lnTo>
                  <a:lnTo>
                    <a:pt x="2910611" y="1181100"/>
                  </a:lnTo>
                  <a:lnTo>
                    <a:pt x="2915126" y="1168400"/>
                  </a:lnTo>
                  <a:lnTo>
                    <a:pt x="2916631" y="1155700"/>
                  </a:lnTo>
                  <a:lnTo>
                    <a:pt x="2915126" y="1155700"/>
                  </a:lnTo>
                  <a:lnTo>
                    <a:pt x="2910611" y="1143000"/>
                  </a:lnTo>
                  <a:lnTo>
                    <a:pt x="2903096" y="1130300"/>
                  </a:lnTo>
                  <a:lnTo>
                    <a:pt x="2892572" y="1117600"/>
                  </a:lnTo>
                  <a:lnTo>
                    <a:pt x="2879041" y="1104900"/>
                  </a:lnTo>
                  <a:close/>
                </a:path>
                <a:path w="3191509" h="3467100">
                  <a:moveTo>
                    <a:pt x="1624548" y="698500"/>
                  </a:moveTo>
                  <a:lnTo>
                    <a:pt x="1475346" y="698500"/>
                  </a:lnTo>
                  <a:lnTo>
                    <a:pt x="1497651" y="711200"/>
                  </a:lnTo>
                  <a:lnTo>
                    <a:pt x="1515443" y="723900"/>
                  </a:lnTo>
                  <a:lnTo>
                    <a:pt x="1527220" y="736600"/>
                  </a:lnTo>
                  <a:lnTo>
                    <a:pt x="1531480" y="762000"/>
                  </a:lnTo>
                  <a:lnTo>
                    <a:pt x="1531480" y="825500"/>
                  </a:lnTo>
                  <a:lnTo>
                    <a:pt x="2814396" y="825500"/>
                  </a:lnTo>
                  <a:lnTo>
                    <a:pt x="2814396" y="812800"/>
                  </a:lnTo>
                  <a:lnTo>
                    <a:pt x="1635709" y="812800"/>
                  </a:lnTo>
                  <a:lnTo>
                    <a:pt x="1635709" y="749300"/>
                  </a:lnTo>
                  <a:lnTo>
                    <a:pt x="1629955" y="711200"/>
                  </a:lnTo>
                  <a:lnTo>
                    <a:pt x="1624548" y="698500"/>
                  </a:lnTo>
                  <a:close/>
                </a:path>
                <a:path w="3191509" h="3467100">
                  <a:moveTo>
                    <a:pt x="2581871" y="114300"/>
                  </a:moveTo>
                  <a:lnTo>
                    <a:pt x="2485644" y="114300"/>
                  </a:lnTo>
                  <a:lnTo>
                    <a:pt x="2485644" y="177800"/>
                  </a:lnTo>
                  <a:lnTo>
                    <a:pt x="2491398" y="228600"/>
                  </a:lnTo>
                  <a:lnTo>
                    <a:pt x="2507622" y="266700"/>
                  </a:lnTo>
                  <a:lnTo>
                    <a:pt x="2532754" y="304800"/>
                  </a:lnTo>
                  <a:lnTo>
                    <a:pt x="2565236" y="330200"/>
                  </a:lnTo>
                  <a:lnTo>
                    <a:pt x="2603507" y="342900"/>
                  </a:lnTo>
                  <a:lnTo>
                    <a:pt x="2646006" y="355600"/>
                  </a:lnTo>
                  <a:lnTo>
                    <a:pt x="2702140" y="355600"/>
                  </a:lnTo>
                  <a:lnTo>
                    <a:pt x="2702140" y="584200"/>
                  </a:lnTo>
                  <a:lnTo>
                    <a:pt x="2603507" y="584200"/>
                  </a:lnTo>
                  <a:lnTo>
                    <a:pt x="2565236" y="609600"/>
                  </a:lnTo>
                  <a:lnTo>
                    <a:pt x="2532754" y="635000"/>
                  </a:lnTo>
                  <a:lnTo>
                    <a:pt x="2507622" y="673100"/>
                  </a:lnTo>
                  <a:lnTo>
                    <a:pt x="2491398" y="711200"/>
                  </a:lnTo>
                  <a:lnTo>
                    <a:pt x="2485644" y="749300"/>
                  </a:lnTo>
                  <a:lnTo>
                    <a:pt x="2485644" y="812800"/>
                  </a:lnTo>
                  <a:lnTo>
                    <a:pt x="2589885" y="812800"/>
                  </a:lnTo>
                  <a:lnTo>
                    <a:pt x="2589885" y="749300"/>
                  </a:lnTo>
                  <a:lnTo>
                    <a:pt x="2594145" y="736600"/>
                  </a:lnTo>
                  <a:lnTo>
                    <a:pt x="2605920" y="711200"/>
                  </a:lnTo>
                  <a:lnTo>
                    <a:pt x="2623709" y="698500"/>
                  </a:lnTo>
                  <a:lnTo>
                    <a:pt x="2814396" y="698500"/>
                  </a:lnTo>
                  <a:lnTo>
                    <a:pt x="2814396" y="241300"/>
                  </a:lnTo>
                  <a:lnTo>
                    <a:pt x="2637993" y="241300"/>
                  </a:lnTo>
                  <a:lnTo>
                    <a:pt x="2615695" y="228600"/>
                  </a:lnTo>
                  <a:lnTo>
                    <a:pt x="2597907" y="215900"/>
                  </a:lnTo>
                  <a:lnTo>
                    <a:pt x="2586131" y="203200"/>
                  </a:lnTo>
                  <a:lnTo>
                    <a:pt x="2581871" y="177800"/>
                  </a:lnTo>
                  <a:lnTo>
                    <a:pt x="2581871" y="114300"/>
                  </a:lnTo>
                  <a:close/>
                </a:path>
                <a:path w="3191509" h="3467100">
                  <a:moveTo>
                    <a:pt x="2814396" y="698500"/>
                  </a:moveTo>
                  <a:lnTo>
                    <a:pt x="2702140" y="698500"/>
                  </a:lnTo>
                  <a:lnTo>
                    <a:pt x="2702140" y="812800"/>
                  </a:lnTo>
                  <a:lnTo>
                    <a:pt x="2814396" y="812800"/>
                  </a:lnTo>
                  <a:lnTo>
                    <a:pt x="2814396" y="698500"/>
                  </a:lnTo>
                  <a:close/>
                </a:path>
                <a:path w="3191509" h="3467100">
                  <a:moveTo>
                    <a:pt x="1635709" y="114300"/>
                  </a:moveTo>
                  <a:lnTo>
                    <a:pt x="1523466" y="114300"/>
                  </a:lnTo>
                  <a:lnTo>
                    <a:pt x="1523466" y="177800"/>
                  </a:lnTo>
                  <a:lnTo>
                    <a:pt x="1519206" y="203200"/>
                  </a:lnTo>
                  <a:lnTo>
                    <a:pt x="1507429" y="215900"/>
                  </a:lnTo>
                  <a:lnTo>
                    <a:pt x="1489637" y="228600"/>
                  </a:lnTo>
                  <a:lnTo>
                    <a:pt x="1467332" y="241300"/>
                  </a:lnTo>
                  <a:lnTo>
                    <a:pt x="1624548" y="241300"/>
                  </a:lnTo>
                  <a:lnTo>
                    <a:pt x="1629955" y="228600"/>
                  </a:lnTo>
                  <a:lnTo>
                    <a:pt x="1635709" y="177800"/>
                  </a:lnTo>
                  <a:lnTo>
                    <a:pt x="1635709" y="114300"/>
                  </a:lnTo>
                  <a:close/>
                </a:path>
                <a:path w="3191509" h="3467100">
                  <a:moveTo>
                    <a:pt x="2814396" y="114300"/>
                  </a:moveTo>
                  <a:lnTo>
                    <a:pt x="2686100" y="114300"/>
                  </a:lnTo>
                  <a:lnTo>
                    <a:pt x="2686100" y="241300"/>
                  </a:lnTo>
                  <a:lnTo>
                    <a:pt x="2814396" y="241300"/>
                  </a:lnTo>
                  <a:lnTo>
                    <a:pt x="2814396" y="11430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1" y="6083811"/>
            <a:ext cx="1843402" cy="4117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23846" y="6086876"/>
            <a:ext cx="4575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Tento projekt bol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financovaný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podporou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Európskej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komisie.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Táto publikácia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[oznámenie]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vyjadruje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len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názory autora a Komisia nenesie zodpovednosť za akékoľvek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použitie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informácií,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ktoré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sú v nej obsiahnuté.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0311" y="4550105"/>
            <a:ext cx="344170" cy="343535"/>
          </a:xfrm>
          <a:custGeom>
            <a:avLst/>
            <a:gdLst/>
            <a:ahLst/>
            <a:cxnLst/>
            <a:rect l="l" t="t" r="r" b="b"/>
            <a:pathLst>
              <a:path w="344170" h="343535">
                <a:moveTo>
                  <a:pt x="343763" y="171132"/>
                </a:moveTo>
                <a:lnTo>
                  <a:pt x="337591" y="125704"/>
                </a:lnTo>
                <a:lnTo>
                  <a:pt x="320167" y="84848"/>
                </a:lnTo>
                <a:lnTo>
                  <a:pt x="315823" y="79273"/>
                </a:lnTo>
                <a:lnTo>
                  <a:pt x="315823" y="171132"/>
                </a:lnTo>
                <a:lnTo>
                  <a:pt x="312889" y="200228"/>
                </a:lnTo>
                <a:lnTo>
                  <a:pt x="311734" y="203923"/>
                </a:lnTo>
                <a:lnTo>
                  <a:pt x="304482" y="205994"/>
                </a:lnTo>
                <a:lnTo>
                  <a:pt x="304482" y="227317"/>
                </a:lnTo>
                <a:lnTo>
                  <a:pt x="273202" y="273113"/>
                </a:lnTo>
                <a:lnTo>
                  <a:pt x="227520" y="304368"/>
                </a:lnTo>
                <a:lnTo>
                  <a:pt x="206171" y="311048"/>
                </a:lnTo>
                <a:lnTo>
                  <a:pt x="214350" y="303149"/>
                </a:lnTo>
                <a:lnTo>
                  <a:pt x="240093" y="262458"/>
                </a:lnTo>
                <a:lnTo>
                  <a:pt x="247827" y="240055"/>
                </a:lnTo>
                <a:lnTo>
                  <a:pt x="248132" y="240017"/>
                </a:lnTo>
                <a:lnTo>
                  <a:pt x="285762" y="232613"/>
                </a:lnTo>
                <a:lnTo>
                  <a:pt x="304482" y="227317"/>
                </a:lnTo>
                <a:lnTo>
                  <a:pt x="304482" y="205994"/>
                </a:lnTo>
                <a:lnTo>
                  <a:pt x="281051" y="212648"/>
                </a:lnTo>
                <a:lnTo>
                  <a:pt x="255498" y="217754"/>
                </a:lnTo>
                <a:lnTo>
                  <a:pt x="260629" y="171132"/>
                </a:lnTo>
                <a:lnTo>
                  <a:pt x="255536" y="125222"/>
                </a:lnTo>
                <a:lnTo>
                  <a:pt x="281051" y="130314"/>
                </a:lnTo>
                <a:lnTo>
                  <a:pt x="311924" y="139103"/>
                </a:lnTo>
                <a:lnTo>
                  <a:pt x="312889" y="142138"/>
                </a:lnTo>
                <a:lnTo>
                  <a:pt x="315823" y="171132"/>
                </a:lnTo>
                <a:lnTo>
                  <a:pt x="315823" y="79273"/>
                </a:lnTo>
                <a:lnTo>
                  <a:pt x="304596" y="64846"/>
                </a:lnTo>
                <a:lnTo>
                  <a:pt x="304596" y="115697"/>
                </a:lnTo>
                <a:lnTo>
                  <a:pt x="285762" y="110350"/>
                </a:lnTo>
                <a:lnTo>
                  <a:pt x="248132" y="102933"/>
                </a:lnTo>
                <a:lnTo>
                  <a:pt x="247891" y="102908"/>
                </a:lnTo>
                <a:lnTo>
                  <a:pt x="240360" y="81191"/>
                </a:lnTo>
                <a:lnTo>
                  <a:pt x="240360" y="171132"/>
                </a:lnTo>
                <a:lnTo>
                  <a:pt x="235356" y="213156"/>
                </a:lnTo>
                <a:lnTo>
                  <a:pt x="232486" y="221335"/>
                </a:lnTo>
                <a:lnTo>
                  <a:pt x="225018" y="222224"/>
                </a:lnTo>
                <a:lnTo>
                  <a:pt x="225018" y="242697"/>
                </a:lnTo>
                <a:lnTo>
                  <a:pt x="221322" y="253288"/>
                </a:lnTo>
                <a:lnTo>
                  <a:pt x="198107" y="289890"/>
                </a:lnTo>
                <a:lnTo>
                  <a:pt x="171780" y="315341"/>
                </a:lnTo>
                <a:lnTo>
                  <a:pt x="144348" y="289890"/>
                </a:lnTo>
                <a:lnTo>
                  <a:pt x="136271" y="277545"/>
                </a:lnTo>
                <a:lnTo>
                  <a:pt x="136271" y="310781"/>
                </a:lnTo>
                <a:lnTo>
                  <a:pt x="91122" y="290969"/>
                </a:lnTo>
                <a:lnTo>
                  <a:pt x="52019" y="251866"/>
                </a:lnTo>
                <a:lnTo>
                  <a:pt x="38519" y="227101"/>
                </a:lnTo>
                <a:lnTo>
                  <a:pt x="58013" y="232613"/>
                </a:lnTo>
                <a:lnTo>
                  <a:pt x="93459" y="239598"/>
                </a:lnTo>
                <a:lnTo>
                  <a:pt x="101752" y="262724"/>
                </a:lnTo>
                <a:lnTo>
                  <a:pt x="128409" y="303441"/>
                </a:lnTo>
                <a:lnTo>
                  <a:pt x="136271" y="310781"/>
                </a:lnTo>
                <a:lnTo>
                  <a:pt x="136271" y="277545"/>
                </a:lnTo>
                <a:lnTo>
                  <a:pt x="120535" y="253466"/>
                </a:lnTo>
                <a:lnTo>
                  <a:pt x="116586" y="242443"/>
                </a:lnTo>
                <a:lnTo>
                  <a:pt x="133667" y="244411"/>
                </a:lnTo>
                <a:lnTo>
                  <a:pt x="171894" y="245872"/>
                </a:lnTo>
                <a:lnTo>
                  <a:pt x="210108" y="244411"/>
                </a:lnTo>
                <a:lnTo>
                  <a:pt x="225018" y="242697"/>
                </a:lnTo>
                <a:lnTo>
                  <a:pt x="225018" y="222224"/>
                </a:lnTo>
                <a:lnTo>
                  <a:pt x="208534" y="224167"/>
                </a:lnTo>
                <a:lnTo>
                  <a:pt x="171894" y="225615"/>
                </a:lnTo>
                <a:lnTo>
                  <a:pt x="135242" y="224167"/>
                </a:lnTo>
                <a:lnTo>
                  <a:pt x="108927" y="221056"/>
                </a:lnTo>
                <a:lnTo>
                  <a:pt x="106146" y="213245"/>
                </a:lnTo>
                <a:lnTo>
                  <a:pt x="101320" y="171132"/>
                </a:lnTo>
                <a:lnTo>
                  <a:pt x="106146" y="129400"/>
                </a:lnTo>
                <a:lnTo>
                  <a:pt x="108826" y="121920"/>
                </a:lnTo>
                <a:lnTo>
                  <a:pt x="135242" y="118783"/>
                </a:lnTo>
                <a:lnTo>
                  <a:pt x="171881" y="117348"/>
                </a:lnTo>
                <a:lnTo>
                  <a:pt x="208534" y="118783"/>
                </a:lnTo>
                <a:lnTo>
                  <a:pt x="232587" y="121640"/>
                </a:lnTo>
                <a:lnTo>
                  <a:pt x="235356" y="129501"/>
                </a:lnTo>
                <a:lnTo>
                  <a:pt x="240360" y="171132"/>
                </a:lnTo>
                <a:lnTo>
                  <a:pt x="240360" y="81191"/>
                </a:lnTo>
                <a:lnTo>
                  <a:pt x="240093" y="80416"/>
                </a:lnTo>
                <a:lnTo>
                  <a:pt x="225082" y="56743"/>
                </a:lnTo>
                <a:lnTo>
                  <a:pt x="225082" y="100279"/>
                </a:lnTo>
                <a:lnTo>
                  <a:pt x="210108" y="98539"/>
                </a:lnTo>
                <a:lnTo>
                  <a:pt x="171881" y="97091"/>
                </a:lnTo>
                <a:lnTo>
                  <a:pt x="133667" y="98539"/>
                </a:lnTo>
                <a:lnTo>
                  <a:pt x="116509" y="100533"/>
                </a:lnTo>
                <a:lnTo>
                  <a:pt x="120535" y="89319"/>
                </a:lnTo>
                <a:lnTo>
                  <a:pt x="144348" y="52768"/>
                </a:lnTo>
                <a:lnTo>
                  <a:pt x="171450" y="27330"/>
                </a:lnTo>
                <a:lnTo>
                  <a:pt x="198107" y="53060"/>
                </a:lnTo>
                <a:lnTo>
                  <a:pt x="221322" y="89573"/>
                </a:lnTo>
                <a:lnTo>
                  <a:pt x="225082" y="100279"/>
                </a:lnTo>
                <a:lnTo>
                  <a:pt x="225082" y="56743"/>
                </a:lnTo>
                <a:lnTo>
                  <a:pt x="214350" y="39801"/>
                </a:lnTo>
                <a:lnTo>
                  <a:pt x="206171" y="31915"/>
                </a:lnTo>
                <a:lnTo>
                  <a:pt x="227520" y="38582"/>
                </a:lnTo>
                <a:lnTo>
                  <a:pt x="273202" y="69850"/>
                </a:lnTo>
                <a:lnTo>
                  <a:pt x="304469" y="115252"/>
                </a:lnTo>
                <a:lnTo>
                  <a:pt x="304596" y="115697"/>
                </a:lnTo>
                <a:lnTo>
                  <a:pt x="304596" y="64846"/>
                </a:lnTo>
                <a:lnTo>
                  <a:pt x="293204" y="50203"/>
                </a:lnTo>
                <a:lnTo>
                  <a:pt x="263347" y="27241"/>
                </a:lnTo>
                <a:lnTo>
                  <a:pt x="258368" y="23406"/>
                </a:lnTo>
                <a:lnTo>
                  <a:pt x="217373" y="6121"/>
                </a:lnTo>
                <a:lnTo>
                  <a:pt x="171881" y="0"/>
                </a:lnTo>
                <a:lnTo>
                  <a:pt x="136271" y="4775"/>
                </a:lnTo>
                <a:lnTo>
                  <a:pt x="136271" y="32181"/>
                </a:lnTo>
                <a:lnTo>
                  <a:pt x="128409" y="39509"/>
                </a:lnTo>
                <a:lnTo>
                  <a:pt x="101752" y="80149"/>
                </a:lnTo>
                <a:lnTo>
                  <a:pt x="93383" y="103378"/>
                </a:lnTo>
                <a:lnTo>
                  <a:pt x="85623" y="104914"/>
                </a:lnTo>
                <a:lnTo>
                  <a:pt x="85623" y="217233"/>
                </a:lnTo>
                <a:lnTo>
                  <a:pt x="62725" y="212648"/>
                </a:lnTo>
                <a:lnTo>
                  <a:pt x="31254" y="203708"/>
                </a:lnTo>
                <a:lnTo>
                  <a:pt x="30175" y="200228"/>
                </a:lnTo>
                <a:lnTo>
                  <a:pt x="27254" y="171132"/>
                </a:lnTo>
                <a:lnTo>
                  <a:pt x="30175" y="142138"/>
                </a:lnTo>
                <a:lnTo>
                  <a:pt x="31051" y="139319"/>
                </a:lnTo>
                <a:lnTo>
                  <a:pt x="62725" y="130314"/>
                </a:lnTo>
                <a:lnTo>
                  <a:pt x="85585" y="125742"/>
                </a:lnTo>
                <a:lnTo>
                  <a:pt x="80352" y="171132"/>
                </a:lnTo>
                <a:lnTo>
                  <a:pt x="85623" y="217233"/>
                </a:lnTo>
                <a:lnTo>
                  <a:pt x="85623" y="104914"/>
                </a:lnTo>
                <a:lnTo>
                  <a:pt x="58013" y="110350"/>
                </a:lnTo>
                <a:lnTo>
                  <a:pt x="38392" y="115912"/>
                </a:lnTo>
                <a:lnTo>
                  <a:pt x="38608" y="115252"/>
                </a:lnTo>
                <a:lnTo>
                  <a:pt x="69875" y="69850"/>
                </a:lnTo>
                <a:lnTo>
                  <a:pt x="115646" y="38582"/>
                </a:lnTo>
                <a:lnTo>
                  <a:pt x="136271" y="32181"/>
                </a:lnTo>
                <a:lnTo>
                  <a:pt x="136271" y="4775"/>
                </a:lnTo>
                <a:lnTo>
                  <a:pt x="85090" y="23406"/>
                </a:lnTo>
                <a:lnTo>
                  <a:pt x="50317" y="50203"/>
                </a:lnTo>
                <a:lnTo>
                  <a:pt x="23444" y="84848"/>
                </a:lnTo>
                <a:lnTo>
                  <a:pt x="6134" y="125704"/>
                </a:lnTo>
                <a:lnTo>
                  <a:pt x="0" y="171132"/>
                </a:lnTo>
                <a:lnTo>
                  <a:pt x="6134" y="216839"/>
                </a:lnTo>
                <a:lnTo>
                  <a:pt x="23444" y="257898"/>
                </a:lnTo>
                <a:lnTo>
                  <a:pt x="50317" y="292671"/>
                </a:lnTo>
                <a:lnTo>
                  <a:pt x="85090" y="319519"/>
                </a:lnTo>
                <a:lnTo>
                  <a:pt x="126161" y="336829"/>
                </a:lnTo>
                <a:lnTo>
                  <a:pt x="171881" y="342963"/>
                </a:lnTo>
                <a:lnTo>
                  <a:pt x="217373" y="336829"/>
                </a:lnTo>
                <a:lnTo>
                  <a:pt x="258368" y="319519"/>
                </a:lnTo>
                <a:lnTo>
                  <a:pt x="293204" y="292671"/>
                </a:lnTo>
                <a:lnTo>
                  <a:pt x="320167" y="257898"/>
                </a:lnTo>
                <a:lnTo>
                  <a:pt x="337591" y="216839"/>
                </a:lnTo>
                <a:lnTo>
                  <a:pt x="343763" y="171132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856" y="0"/>
            <a:ext cx="2628899" cy="35036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5331" y="6679824"/>
            <a:ext cx="149482" cy="1380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4935" y="6463636"/>
            <a:ext cx="118401" cy="1388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0389" y="6159668"/>
            <a:ext cx="112846" cy="1459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1162" y="5585369"/>
            <a:ext cx="110378" cy="1026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154" y="5870428"/>
            <a:ext cx="101986" cy="11014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1219" y="5014646"/>
            <a:ext cx="106710" cy="909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55931" y="5387964"/>
            <a:ext cx="96030" cy="1057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9282" y="5237849"/>
            <a:ext cx="94208" cy="1002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0580" y="5049375"/>
            <a:ext cx="97824" cy="9234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1898" y="4953757"/>
            <a:ext cx="102877" cy="859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5923" y="5121928"/>
            <a:ext cx="95161" cy="7599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370" y="4885284"/>
            <a:ext cx="82006" cy="783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016" y="3584540"/>
            <a:ext cx="67163" cy="6474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93080" y="3647376"/>
            <a:ext cx="59055" cy="65405"/>
          </a:xfrm>
          <a:custGeom>
            <a:avLst/>
            <a:gdLst/>
            <a:ahLst/>
            <a:cxnLst/>
            <a:rect l="l" t="t" r="r" b="b"/>
            <a:pathLst>
              <a:path w="59054" h="65404">
                <a:moveTo>
                  <a:pt x="23514" y="61998"/>
                </a:moveTo>
                <a:lnTo>
                  <a:pt x="0" y="27825"/>
                </a:lnTo>
                <a:lnTo>
                  <a:pt x="1401" y="21103"/>
                </a:lnTo>
                <a:lnTo>
                  <a:pt x="22304" y="0"/>
                </a:lnTo>
                <a:lnTo>
                  <a:pt x="23206" y="303"/>
                </a:lnTo>
                <a:lnTo>
                  <a:pt x="25315" y="4"/>
                </a:lnTo>
                <a:lnTo>
                  <a:pt x="27119" y="612"/>
                </a:lnTo>
                <a:lnTo>
                  <a:pt x="30131" y="617"/>
                </a:lnTo>
                <a:lnTo>
                  <a:pt x="37347" y="3048"/>
                </a:lnTo>
                <a:lnTo>
                  <a:pt x="49150" y="11473"/>
                </a:lnTo>
                <a:lnTo>
                  <a:pt x="56562" y="23151"/>
                </a:lnTo>
                <a:lnTo>
                  <a:pt x="58829" y="36126"/>
                </a:lnTo>
                <a:lnTo>
                  <a:pt x="55199" y="48439"/>
                </a:lnTo>
                <a:lnTo>
                  <a:pt x="49160" y="56723"/>
                </a:lnTo>
                <a:lnTo>
                  <a:pt x="41692" y="62821"/>
                </a:lnTo>
                <a:lnTo>
                  <a:pt x="33056" y="65118"/>
                </a:lnTo>
                <a:lnTo>
                  <a:pt x="23514" y="61998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982" y="3733214"/>
            <a:ext cx="59690" cy="64769"/>
          </a:xfrm>
          <a:custGeom>
            <a:avLst/>
            <a:gdLst/>
            <a:ahLst/>
            <a:cxnLst/>
            <a:rect l="l" t="t" r="r" b="b"/>
            <a:pathLst>
              <a:path w="59690" h="64770">
                <a:moveTo>
                  <a:pt x="32249" y="62923"/>
                </a:moveTo>
                <a:lnTo>
                  <a:pt x="909" y="29758"/>
                </a:lnTo>
                <a:lnTo>
                  <a:pt x="0" y="21137"/>
                </a:lnTo>
                <a:lnTo>
                  <a:pt x="1684" y="13201"/>
                </a:lnTo>
                <a:lnTo>
                  <a:pt x="6016" y="6631"/>
                </a:lnTo>
                <a:lnTo>
                  <a:pt x="12929" y="1670"/>
                </a:lnTo>
                <a:lnTo>
                  <a:pt x="20051" y="0"/>
                </a:lnTo>
                <a:lnTo>
                  <a:pt x="27386" y="1051"/>
                </a:lnTo>
                <a:lnTo>
                  <a:pt x="34937" y="4257"/>
                </a:lnTo>
                <a:lnTo>
                  <a:pt x="36436" y="5771"/>
                </a:lnTo>
                <a:lnTo>
                  <a:pt x="40044" y="6987"/>
                </a:lnTo>
                <a:lnTo>
                  <a:pt x="48820" y="14755"/>
                </a:lnTo>
                <a:lnTo>
                  <a:pt x="55576" y="25724"/>
                </a:lnTo>
                <a:lnTo>
                  <a:pt x="59335" y="37765"/>
                </a:lnTo>
                <a:lnTo>
                  <a:pt x="59118" y="48751"/>
                </a:lnTo>
                <a:lnTo>
                  <a:pt x="54681" y="56706"/>
                </a:lnTo>
                <a:lnTo>
                  <a:pt x="48024" y="62305"/>
                </a:lnTo>
                <a:lnTo>
                  <a:pt x="40197" y="64669"/>
                </a:lnTo>
                <a:lnTo>
                  <a:pt x="32249" y="6292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960" y="3972225"/>
            <a:ext cx="52069" cy="49530"/>
          </a:xfrm>
          <a:custGeom>
            <a:avLst/>
            <a:gdLst/>
            <a:ahLst/>
            <a:cxnLst/>
            <a:rect l="l" t="t" r="r" b="b"/>
            <a:pathLst>
              <a:path w="52070" h="49529">
                <a:moveTo>
                  <a:pt x="8761" y="46972"/>
                </a:moveTo>
                <a:lnTo>
                  <a:pt x="3156" y="40131"/>
                </a:lnTo>
                <a:lnTo>
                  <a:pt x="108" y="30174"/>
                </a:lnTo>
                <a:lnTo>
                  <a:pt x="0" y="19315"/>
                </a:lnTo>
                <a:lnTo>
                  <a:pt x="3216" y="9766"/>
                </a:lnTo>
                <a:lnTo>
                  <a:pt x="10131" y="3308"/>
                </a:lnTo>
                <a:lnTo>
                  <a:pt x="18810" y="0"/>
                </a:lnTo>
                <a:lnTo>
                  <a:pt x="28205" y="151"/>
                </a:lnTo>
                <a:lnTo>
                  <a:pt x="37273" y="4074"/>
                </a:lnTo>
                <a:lnTo>
                  <a:pt x="45844" y="11473"/>
                </a:lnTo>
                <a:lnTo>
                  <a:pt x="50716" y="18951"/>
                </a:lnTo>
                <a:lnTo>
                  <a:pt x="51693" y="26254"/>
                </a:lnTo>
                <a:lnTo>
                  <a:pt x="48578" y="33124"/>
                </a:lnTo>
                <a:lnTo>
                  <a:pt x="39403" y="41960"/>
                </a:lnTo>
                <a:lnTo>
                  <a:pt x="28746" y="47647"/>
                </a:lnTo>
                <a:lnTo>
                  <a:pt x="18051" y="49534"/>
                </a:lnTo>
                <a:lnTo>
                  <a:pt x="8761" y="46972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878" y="3859000"/>
            <a:ext cx="49530" cy="52069"/>
          </a:xfrm>
          <a:custGeom>
            <a:avLst/>
            <a:gdLst/>
            <a:ahLst/>
            <a:cxnLst/>
            <a:rect l="l" t="t" r="r" b="b"/>
            <a:pathLst>
              <a:path w="49529" h="52070">
                <a:moveTo>
                  <a:pt x="18899" y="50653"/>
                </a:moveTo>
                <a:lnTo>
                  <a:pt x="0" y="20527"/>
                </a:lnTo>
                <a:lnTo>
                  <a:pt x="28" y="14479"/>
                </a:lnTo>
                <a:lnTo>
                  <a:pt x="2828" y="6587"/>
                </a:lnTo>
                <a:lnTo>
                  <a:pt x="7731" y="1676"/>
                </a:lnTo>
                <a:lnTo>
                  <a:pt x="14369" y="0"/>
                </a:lnTo>
                <a:lnTo>
                  <a:pt x="22373" y="1813"/>
                </a:lnTo>
                <a:lnTo>
                  <a:pt x="26578" y="4239"/>
                </a:lnTo>
                <a:lnTo>
                  <a:pt x="30186" y="5454"/>
                </a:lnTo>
                <a:lnTo>
                  <a:pt x="34390" y="7880"/>
                </a:lnTo>
                <a:lnTo>
                  <a:pt x="36194" y="8488"/>
                </a:lnTo>
                <a:lnTo>
                  <a:pt x="37693" y="10002"/>
                </a:lnTo>
                <a:lnTo>
                  <a:pt x="39497" y="10610"/>
                </a:lnTo>
                <a:lnTo>
                  <a:pt x="44519" y="16198"/>
                </a:lnTo>
                <a:lnTo>
                  <a:pt x="47759" y="22606"/>
                </a:lnTo>
                <a:lnTo>
                  <a:pt x="49021" y="29295"/>
                </a:lnTo>
                <a:lnTo>
                  <a:pt x="48110" y="35725"/>
                </a:lnTo>
                <a:lnTo>
                  <a:pt x="44909" y="41966"/>
                </a:lnTo>
                <a:lnTo>
                  <a:pt x="40077" y="46901"/>
                </a:lnTo>
                <a:lnTo>
                  <a:pt x="33897" y="50247"/>
                </a:lnTo>
                <a:lnTo>
                  <a:pt x="26653" y="51719"/>
                </a:lnTo>
                <a:lnTo>
                  <a:pt x="18899" y="5065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3445" y="4601754"/>
            <a:ext cx="46990" cy="45085"/>
          </a:xfrm>
          <a:custGeom>
            <a:avLst/>
            <a:gdLst/>
            <a:ahLst/>
            <a:cxnLst/>
            <a:rect l="l" t="t" r="r" b="b"/>
            <a:pathLst>
              <a:path w="46990" h="45085">
                <a:moveTo>
                  <a:pt x="21812" y="44787"/>
                </a:moveTo>
                <a:lnTo>
                  <a:pt x="12680" y="40496"/>
                </a:lnTo>
                <a:lnTo>
                  <a:pt x="4668" y="32323"/>
                </a:lnTo>
                <a:lnTo>
                  <a:pt x="807" y="25011"/>
                </a:lnTo>
                <a:lnTo>
                  <a:pt x="0" y="16741"/>
                </a:lnTo>
                <a:lnTo>
                  <a:pt x="2239" y="8929"/>
                </a:lnTo>
                <a:lnTo>
                  <a:pt x="7518" y="2992"/>
                </a:lnTo>
                <a:lnTo>
                  <a:pt x="15306" y="0"/>
                </a:lnTo>
                <a:lnTo>
                  <a:pt x="24998" y="298"/>
                </a:lnTo>
                <a:lnTo>
                  <a:pt x="34449" y="3545"/>
                </a:lnTo>
                <a:lnTo>
                  <a:pt x="41517" y="9397"/>
                </a:lnTo>
                <a:lnTo>
                  <a:pt x="45737" y="17413"/>
                </a:lnTo>
                <a:lnTo>
                  <a:pt x="46821" y="26077"/>
                </a:lnTo>
                <a:lnTo>
                  <a:pt x="44914" y="34111"/>
                </a:lnTo>
                <a:lnTo>
                  <a:pt x="40166" y="40242"/>
                </a:lnTo>
                <a:lnTo>
                  <a:pt x="31246" y="44826"/>
                </a:lnTo>
                <a:lnTo>
                  <a:pt x="21812" y="44787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684" y="4065725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5" h="52070">
                <a:moveTo>
                  <a:pt x="21623" y="51990"/>
                </a:moveTo>
                <a:lnTo>
                  <a:pt x="0" y="18958"/>
                </a:lnTo>
                <a:lnTo>
                  <a:pt x="2244" y="11132"/>
                </a:lnTo>
                <a:lnTo>
                  <a:pt x="7422" y="3679"/>
                </a:lnTo>
                <a:lnTo>
                  <a:pt x="14531" y="0"/>
                </a:lnTo>
                <a:lnTo>
                  <a:pt x="22580" y="234"/>
                </a:lnTo>
                <a:lnTo>
                  <a:pt x="43386" y="35088"/>
                </a:lnTo>
                <a:lnTo>
                  <a:pt x="42746" y="42950"/>
                </a:lnTo>
                <a:lnTo>
                  <a:pt x="36404" y="46872"/>
                </a:lnTo>
                <a:lnTo>
                  <a:pt x="29464" y="49583"/>
                </a:lnTo>
                <a:lnTo>
                  <a:pt x="21623" y="51990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0413" y="4186586"/>
            <a:ext cx="43180" cy="47625"/>
          </a:xfrm>
          <a:custGeom>
            <a:avLst/>
            <a:gdLst/>
            <a:ahLst/>
            <a:cxnLst/>
            <a:rect l="l" t="t" r="r" b="b"/>
            <a:pathLst>
              <a:path w="43180" h="47625">
                <a:moveTo>
                  <a:pt x="14250" y="46905"/>
                </a:moveTo>
                <a:lnTo>
                  <a:pt x="6736" y="43869"/>
                </a:lnTo>
                <a:lnTo>
                  <a:pt x="1795" y="36967"/>
                </a:lnTo>
                <a:lnTo>
                  <a:pt x="0" y="27717"/>
                </a:lnTo>
                <a:lnTo>
                  <a:pt x="1313" y="17621"/>
                </a:lnTo>
                <a:lnTo>
                  <a:pt x="5701" y="8182"/>
                </a:lnTo>
                <a:lnTo>
                  <a:pt x="12085" y="2602"/>
                </a:lnTo>
                <a:lnTo>
                  <a:pt x="18878" y="0"/>
                </a:lnTo>
                <a:lnTo>
                  <a:pt x="25938" y="516"/>
                </a:lnTo>
                <a:lnTo>
                  <a:pt x="33124" y="4294"/>
                </a:lnTo>
                <a:lnTo>
                  <a:pt x="39571" y="11987"/>
                </a:lnTo>
                <a:lnTo>
                  <a:pt x="42901" y="22228"/>
                </a:lnTo>
                <a:lnTo>
                  <a:pt x="42728" y="32803"/>
                </a:lnTo>
                <a:lnTo>
                  <a:pt x="38668" y="41500"/>
                </a:lnTo>
                <a:lnTo>
                  <a:pt x="32137" y="45611"/>
                </a:lnTo>
                <a:lnTo>
                  <a:pt x="23357" y="47449"/>
                </a:lnTo>
                <a:lnTo>
                  <a:pt x="14250" y="4690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1218" y="4455548"/>
            <a:ext cx="43180" cy="48260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6288" y="47375"/>
                </a:moveTo>
                <a:lnTo>
                  <a:pt x="9055" y="42667"/>
                </a:lnTo>
                <a:lnTo>
                  <a:pt x="3027" y="33821"/>
                </a:lnTo>
                <a:lnTo>
                  <a:pt x="0" y="24313"/>
                </a:lnTo>
                <a:lnTo>
                  <a:pt x="666" y="15861"/>
                </a:lnTo>
                <a:lnTo>
                  <a:pt x="4883" y="8604"/>
                </a:lnTo>
                <a:lnTo>
                  <a:pt x="12511" y="2686"/>
                </a:lnTo>
                <a:lnTo>
                  <a:pt x="19803" y="0"/>
                </a:lnTo>
                <a:lnTo>
                  <a:pt x="27389" y="631"/>
                </a:lnTo>
                <a:lnTo>
                  <a:pt x="34229" y="4039"/>
                </a:lnTo>
                <a:lnTo>
                  <a:pt x="39279" y="9684"/>
                </a:lnTo>
                <a:lnTo>
                  <a:pt x="42490" y="20137"/>
                </a:lnTo>
                <a:lnTo>
                  <a:pt x="42684" y="29763"/>
                </a:lnTo>
                <a:lnTo>
                  <a:pt x="39780" y="37966"/>
                </a:lnTo>
                <a:lnTo>
                  <a:pt x="33694" y="44151"/>
                </a:lnTo>
                <a:lnTo>
                  <a:pt x="24557" y="47889"/>
                </a:lnTo>
                <a:lnTo>
                  <a:pt x="16288" y="4737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2158" y="4745110"/>
            <a:ext cx="41275" cy="46990"/>
          </a:xfrm>
          <a:custGeom>
            <a:avLst/>
            <a:gdLst/>
            <a:ahLst/>
            <a:cxnLst/>
            <a:rect l="l" t="t" r="r" b="b"/>
            <a:pathLst>
              <a:path w="41275" h="46989">
                <a:moveTo>
                  <a:pt x="17135" y="45774"/>
                </a:moveTo>
                <a:lnTo>
                  <a:pt x="10062" y="41987"/>
                </a:lnTo>
                <a:lnTo>
                  <a:pt x="4272" y="35509"/>
                </a:lnTo>
                <a:lnTo>
                  <a:pt x="753" y="25410"/>
                </a:lnTo>
                <a:lnTo>
                  <a:pt x="0" y="15769"/>
                </a:lnTo>
                <a:lnTo>
                  <a:pt x="1949" y="7607"/>
                </a:lnTo>
                <a:lnTo>
                  <a:pt x="6540" y="1944"/>
                </a:lnTo>
                <a:lnTo>
                  <a:pt x="14257" y="0"/>
                </a:lnTo>
                <a:lnTo>
                  <a:pt x="23932" y="1744"/>
                </a:lnTo>
                <a:lnTo>
                  <a:pt x="33029" y="6323"/>
                </a:lnTo>
                <a:lnTo>
                  <a:pt x="39011" y="12882"/>
                </a:lnTo>
                <a:lnTo>
                  <a:pt x="40781" y="20814"/>
                </a:lnTo>
                <a:lnTo>
                  <a:pt x="40058" y="30273"/>
                </a:lnTo>
                <a:lnTo>
                  <a:pt x="37194" y="38821"/>
                </a:lnTo>
                <a:lnTo>
                  <a:pt x="32539" y="44021"/>
                </a:lnTo>
                <a:lnTo>
                  <a:pt x="24843" y="46556"/>
                </a:lnTo>
                <a:lnTo>
                  <a:pt x="17135" y="4577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1280" y="4314777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18964" y="36365"/>
                </a:moveTo>
                <a:lnTo>
                  <a:pt x="9184" y="31856"/>
                </a:lnTo>
                <a:lnTo>
                  <a:pt x="1588" y="25337"/>
                </a:lnTo>
                <a:lnTo>
                  <a:pt x="0" y="19990"/>
                </a:lnTo>
                <a:lnTo>
                  <a:pt x="1156" y="13201"/>
                </a:lnTo>
                <a:lnTo>
                  <a:pt x="4515" y="6586"/>
                </a:lnTo>
                <a:lnTo>
                  <a:pt x="9530" y="1760"/>
                </a:lnTo>
                <a:lnTo>
                  <a:pt x="16573" y="0"/>
                </a:lnTo>
                <a:lnTo>
                  <a:pt x="25155" y="1218"/>
                </a:lnTo>
                <a:lnTo>
                  <a:pt x="33442" y="4988"/>
                </a:lnTo>
                <a:lnTo>
                  <a:pt x="39601" y="10881"/>
                </a:lnTo>
                <a:lnTo>
                  <a:pt x="43592" y="18599"/>
                </a:lnTo>
                <a:lnTo>
                  <a:pt x="44424" y="25631"/>
                </a:lnTo>
                <a:lnTo>
                  <a:pt x="42212" y="31638"/>
                </a:lnTo>
                <a:lnTo>
                  <a:pt x="37071" y="36280"/>
                </a:lnTo>
                <a:lnTo>
                  <a:pt x="28927" y="38096"/>
                </a:lnTo>
                <a:lnTo>
                  <a:pt x="18964" y="3636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08174" y="4907067"/>
            <a:ext cx="34925" cy="38735"/>
          </a:xfrm>
          <a:custGeom>
            <a:avLst/>
            <a:gdLst/>
            <a:ahLst/>
            <a:cxnLst/>
            <a:rect l="l" t="t" r="r" b="b"/>
            <a:pathLst>
              <a:path w="34925" h="38735">
                <a:moveTo>
                  <a:pt x="9016" y="36364"/>
                </a:moveTo>
                <a:lnTo>
                  <a:pt x="3503" y="32187"/>
                </a:lnTo>
                <a:lnTo>
                  <a:pt x="209" y="25335"/>
                </a:lnTo>
                <a:lnTo>
                  <a:pt x="0" y="16872"/>
                </a:lnTo>
                <a:lnTo>
                  <a:pt x="2556" y="8583"/>
                </a:lnTo>
                <a:lnTo>
                  <a:pt x="7560" y="2254"/>
                </a:lnTo>
                <a:lnTo>
                  <a:pt x="13231" y="0"/>
                </a:lnTo>
                <a:lnTo>
                  <a:pt x="19653" y="270"/>
                </a:lnTo>
                <a:lnTo>
                  <a:pt x="25895" y="2751"/>
                </a:lnTo>
                <a:lnTo>
                  <a:pt x="31026" y="7130"/>
                </a:lnTo>
                <a:lnTo>
                  <a:pt x="34447" y="14119"/>
                </a:lnTo>
                <a:lnTo>
                  <a:pt x="34792" y="17213"/>
                </a:lnTo>
                <a:lnTo>
                  <a:pt x="28651" y="35446"/>
                </a:lnTo>
                <a:lnTo>
                  <a:pt x="23464" y="37918"/>
                </a:lnTo>
                <a:lnTo>
                  <a:pt x="16121" y="38331"/>
                </a:lnTo>
                <a:lnTo>
                  <a:pt x="9016" y="3636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751310" y="584751"/>
            <a:ext cx="2605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A13A22"/>
                </a:solidFill>
                <a:latin typeface="Calibri"/>
                <a:cs typeface="Calibri"/>
              </a:rPr>
              <a:t>Výborne</a:t>
            </a:r>
            <a:r>
              <a:rPr sz="4000" b="0" spc="-5" dirty="0">
                <a:solidFill>
                  <a:srgbClr val="A13A22"/>
                </a:solidFill>
                <a:latin typeface="Calibri"/>
                <a:cs typeface="Calibri"/>
              </a:rPr>
              <a:t>!!!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4098" y="1297983"/>
            <a:ext cx="7306945" cy="41535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51180" indent="-635" algn="ctr">
              <a:lnSpc>
                <a:spcPts val="2590"/>
              </a:lnSpc>
              <a:spcBef>
                <a:spcPts val="425"/>
              </a:spcBef>
              <a:tabLst>
                <a:tab pos="5438140" algn="l"/>
                <a:tab pos="5633085" algn="l"/>
              </a:tabLst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Práve </a:t>
            </a:r>
            <a:r>
              <a:rPr sz="2400" spc="-70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dokončili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modul 4. Dúfame, že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získali hlbšie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poznatky o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sile miestneho dedičstva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jeho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prepojení medzi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potravinami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miestnym dedičstvom, 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význame budovania značky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a 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výhodách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vytvárania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zážitkov pre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zákazníkov na vašom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malom hospodárstve.</a:t>
            </a:r>
            <a:endParaRPr sz="2400">
              <a:latin typeface="Calibri"/>
              <a:cs typeface="Calibri"/>
            </a:endParaRPr>
          </a:p>
          <a:p>
            <a:pPr marL="43180" marR="579755" algn="ctr">
              <a:lnSpc>
                <a:spcPts val="2590"/>
              </a:lnSpc>
              <a:spcBef>
                <a:spcPts val="1010"/>
              </a:spcBef>
              <a:tabLst>
                <a:tab pos="3638550" algn="l"/>
              </a:tabLst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Teraz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je čas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modul 5,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ktorom sa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zameriame na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zameranie na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predaj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malých poľnohospodárov.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Calibri"/>
              <a:cs typeface="Calibri"/>
            </a:endParaRPr>
          </a:p>
          <a:p>
            <a:pPr marL="3726815">
              <a:lnSpc>
                <a:spcPct val="100000"/>
              </a:lnSpc>
            </a:pPr>
            <a:r>
              <a:rPr sz="31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7"/>
              </a:rPr>
              <a:t>www.small-holders.eu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4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7900" y="571501"/>
            <a:ext cx="4441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solidFill>
                  <a:srgbClr val="A13A22"/>
                </a:solidFill>
                <a:latin typeface="Calibri"/>
                <a:cs typeface="Calibri"/>
              </a:rPr>
              <a:t>Čo </a:t>
            </a: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je to </a:t>
            </a:r>
            <a:r>
              <a:rPr sz="3600" b="1" i="0" spc="-15" dirty="0">
                <a:solidFill>
                  <a:srgbClr val="A13A22"/>
                </a:solidFill>
                <a:latin typeface="Calibri"/>
                <a:cs typeface="Calibri"/>
              </a:rPr>
              <a:t>potravinové dedičstvo?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767" y="1767397"/>
            <a:ext cx="6618605" cy="399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Potravinové dedičstvo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definované v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Dohovore </a:t>
            </a:r>
            <a:r>
              <a:rPr sz="2100" u="sng" spc="-1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3"/>
              </a:rPr>
              <a:t>UNESCO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ochrane nehmotného kultúrneho dedičstva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100" u="sng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3"/>
              </a:rPr>
              <a:t>roku 2003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, 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to ako "</a:t>
            </a:r>
            <a:r>
              <a:rPr sz="2100" b="1" i="1" spc="-5" dirty="0">
                <a:solidFill>
                  <a:srgbClr val="5F210F"/>
                </a:solidFill>
                <a:latin typeface="Calibri"/>
                <a:cs typeface="Calibri"/>
              </a:rPr>
              <a:t>praktiky, </a:t>
            </a:r>
            <a:r>
              <a:rPr sz="2100" b="1" i="1" spc="-10" dirty="0">
                <a:solidFill>
                  <a:srgbClr val="5F210F"/>
                </a:solidFill>
                <a:latin typeface="Calibri"/>
                <a:cs typeface="Calibri"/>
              </a:rPr>
              <a:t>reprezentácie, prejavy, </a:t>
            </a:r>
            <a:r>
              <a:rPr sz="2100" b="1" i="1" spc="-5" dirty="0">
                <a:solidFill>
                  <a:srgbClr val="5F210F"/>
                </a:solidFill>
                <a:latin typeface="Calibri"/>
                <a:cs typeface="Calibri"/>
              </a:rPr>
              <a:t>znalosti, </a:t>
            </a:r>
            <a:r>
              <a:rPr sz="2100" b="1" i="1" spc="-10" dirty="0">
                <a:solidFill>
                  <a:srgbClr val="5F210F"/>
                </a:solidFill>
                <a:latin typeface="Calibri"/>
                <a:cs typeface="Calibri"/>
              </a:rPr>
              <a:t>zručnosti..., ktoré </a:t>
            </a:r>
            <a:r>
              <a:rPr sz="2100" b="1" i="1" spc="-5" dirty="0">
                <a:solidFill>
                  <a:srgbClr val="5F210F"/>
                </a:solidFill>
                <a:latin typeface="Calibri"/>
                <a:cs typeface="Calibri"/>
              </a:rPr>
              <a:t>spoločenstvá... uznávajú ako súčasť svojho kultúrneho dedičstva"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(UNESCO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2003).</a:t>
            </a:r>
            <a:endParaRPr sz="2100">
              <a:latin typeface="Calibri"/>
              <a:cs typeface="Calibri"/>
            </a:endParaRPr>
          </a:p>
          <a:p>
            <a:pPr marL="12700" marR="96520">
              <a:lnSpc>
                <a:spcPct val="100000"/>
              </a:lnSpc>
              <a:spcBef>
                <a:spcPts val="994"/>
              </a:spcBef>
            </a:pP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medzinárodnej úrovni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bolo odvtedy do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Reprezentatívneho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zoznamu nehmotného kultúrneho dedičstva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ľudstva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UNESCO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zapísaných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stravovacích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zvykov,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napríklad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2100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4"/>
              </a:rPr>
              <a:t>gastronomické </a:t>
            </a:r>
            <a:r>
              <a:rPr sz="21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4"/>
              </a:rPr>
              <a:t>jedlo Francúzov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100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stredomorská </a:t>
            </a:r>
            <a:r>
              <a:rPr sz="21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strava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(Cyprus,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Chorvátsko,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Španielsko,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Grécko, </a:t>
            </a:r>
            <a:r>
              <a:rPr sz="2100" spc="-30" dirty="0">
                <a:solidFill>
                  <a:srgbClr val="5F210F"/>
                </a:solidFill>
                <a:latin typeface="Calibri"/>
                <a:cs typeface="Calibri"/>
              </a:rPr>
              <a:t>Taliansko,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  <a:hlinkClick r:id="rId6"/>
              </a:rPr>
              <a:t>Maroko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  <a:hlinkClick r:id="rId6"/>
              </a:rPr>
              <a:t>a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  <a:hlinkClick r:id="rId6"/>
              </a:rPr>
              <a:t>Portugalsko), </a:t>
            </a:r>
            <a:r>
              <a:rPr sz="21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pivná kultúra v Belgicku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  <a:hlinkClick r:id="rId6"/>
              </a:rPr>
              <a:t>a </a:t>
            </a:r>
            <a:r>
              <a:rPr sz="21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umenie neapolskej </a:t>
            </a:r>
            <a:r>
              <a:rPr sz="2100" u="sng" spc="-2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pizze</a:t>
            </a:r>
            <a:r>
              <a:rPr sz="2100" u="sng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57236" y="4891790"/>
            <a:ext cx="4269105" cy="1585595"/>
            <a:chOff x="7257236" y="4891790"/>
            <a:chExt cx="4269105" cy="1585595"/>
          </a:xfrm>
        </p:grpSpPr>
        <p:sp>
          <p:nvSpPr>
            <p:cNvPr id="6" name="object 6"/>
            <p:cNvSpPr/>
            <p:nvPr/>
          </p:nvSpPr>
          <p:spPr>
            <a:xfrm>
              <a:off x="7263586" y="4898140"/>
              <a:ext cx="4256405" cy="1572895"/>
            </a:xfrm>
            <a:custGeom>
              <a:avLst/>
              <a:gdLst/>
              <a:ahLst/>
              <a:cxnLst/>
              <a:rect l="l" t="t" r="r" b="b"/>
              <a:pathLst>
                <a:path w="4256405" h="1572895">
                  <a:moveTo>
                    <a:pt x="3994200" y="0"/>
                  </a:moveTo>
                  <a:lnTo>
                    <a:pt x="1670100" y="0"/>
                  </a:lnTo>
                  <a:lnTo>
                    <a:pt x="1622983" y="4223"/>
                  </a:lnTo>
                  <a:lnTo>
                    <a:pt x="1578636" y="16399"/>
                  </a:lnTo>
                  <a:lnTo>
                    <a:pt x="1537800" y="35788"/>
                  </a:lnTo>
                  <a:lnTo>
                    <a:pt x="1501215" y="61649"/>
                  </a:lnTo>
                  <a:lnTo>
                    <a:pt x="1469622" y="93243"/>
                  </a:lnTo>
                  <a:lnTo>
                    <a:pt x="1443761" y="129827"/>
                  </a:lnTo>
                  <a:lnTo>
                    <a:pt x="1424372" y="170663"/>
                  </a:lnTo>
                  <a:lnTo>
                    <a:pt x="1412196" y="215010"/>
                  </a:lnTo>
                  <a:lnTo>
                    <a:pt x="1407972" y="262127"/>
                  </a:lnTo>
                  <a:lnTo>
                    <a:pt x="0" y="455802"/>
                  </a:lnTo>
                  <a:lnTo>
                    <a:pt x="1407972" y="655307"/>
                  </a:lnTo>
                  <a:lnTo>
                    <a:pt x="1407972" y="1310627"/>
                  </a:lnTo>
                  <a:lnTo>
                    <a:pt x="1412196" y="1357748"/>
                  </a:lnTo>
                  <a:lnTo>
                    <a:pt x="1424372" y="1402098"/>
                  </a:lnTo>
                  <a:lnTo>
                    <a:pt x="1443761" y="1442936"/>
                  </a:lnTo>
                  <a:lnTo>
                    <a:pt x="1469622" y="1479522"/>
                  </a:lnTo>
                  <a:lnTo>
                    <a:pt x="1501215" y="1511117"/>
                  </a:lnTo>
                  <a:lnTo>
                    <a:pt x="1537800" y="1536978"/>
                  </a:lnTo>
                  <a:lnTo>
                    <a:pt x="1578636" y="1556368"/>
                  </a:lnTo>
                  <a:lnTo>
                    <a:pt x="1622983" y="1568544"/>
                  </a:lnTo>
                  <a:lnTo>
                    <a:pt x="1670100" y="1572767"/>
                  </a:lnTo>
                  <a:lnTo>
                    <a:pt x="3994200" y="1572767"/>
                  </a:lnTo>
                  <a:lnTo>
                    <a:pt x="4041318" y="1568544"/>
                  </a:lnTo>
                  <a:lnTo>
                    <a:pt x="4085664" y="1556368"/>
                  </a:lnTo>
                  <a:lnTo>
                    <a:pt x="4126500" y="1536978"/>
                  </a:lnTo>
                  <a:lnTo>
                    <a:pt x="4163085" y="1511117"/>
                  </a:lnTo>
                  <a:lnTo>
                    <a:pt x="4194678" y="1479522"/>
                  </a:lnTo>
                  <a:lnTo>
                    <a:pt x="4220540" y="1442936"/>
                  </a:lnTo>
                  <a:lnTo>
                    <a:pt x="4239929" y="1402098"/>
                  </a:lnTo>
                  <a:lnTo>
                    <a:pt x="4252105" y="1357748"/>
                  </a:lnTo>
                  <a:lnTo>
                    <a:pt x="4256328" y="1310627"/>
                  </a:lnTo>
                  <a:lnTo>
                    <a:pt x="4256328" y="262127"/>
                  </a:lnTo>
                  <a:lnTo>
                    <a:pt x="4252105" y="215010"/>
                  </a:lnTo>
                  <a:lnTo>
                    <a:pt x="4239929" y="170663"/>
                  </a:lnTo>
                  <a:lnTo>
                    <a:pt x="4220540" y="129827"/>
                  </a:lnTo>
                  <a:lnTo>
                    <a:pt x="4194678" y="93243"/>
                  </a:lnTo>
                  <a:lnTo>
                    <a:pt x="4163085" y="61649"/>
                  </a:lnTo>
                  <a:lnTo>
                    <a:pt x="4126500" y="35788"/>
                  </a:lnTo>
                  <a:lnTo>
                    <a:pt x="4085664" y="16399"/>
                  </a:lnTo>
                  <a:lnTo>
                    <a:pt x="4041318" y="4223"/>
                  </a:lnTo>
                  <a:lnTo>
                    <a:pt x="399420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63586" y="4898140"/>
              <a:ext cx="4256405" cy="1572895"/>
            </a:xfrm>
            <a:custGeom>
              <a:avLst/>
              <a:gdLst/>
              <a:ahLst/>
              <a:cxnLst/>
              <a:rect l="l" t="t" r="r" b="b"/>
              <a:pathLst>
                <a:path w="4256405" h="1572895">
                  <a:moveTo>
                    <a:pt x="1407972" y="262127"/>
                  </a:moveTo>
                  <a:lnTo>
                    <a:pt x="1412196" y="215010"/>
                  </a:lnTo>
                  <a:lnTo>
                    <a:pt x="1424372" y="170663"/>
                  </a:lnTo>
                  <a:lnTo>
                    <a:pt x="1443761" y="129827"/>
                  </a:lnTo>
                  <a:lnTo>
                    <a:pt x="1469622" y="93243"/>
                  </a:lnTo>
                  <a:lnTo>
                    <a:pt x="1501215" y="61649"/>
                  </a:lnTo>
                  <a:lnTo>
                    <a:pt x="1537800" y="35788"/>
                  </a:lnTo>
                  <a:lnTo>
                    <a:pt x="1578636" y="16399"/>
                  </a:lnTo>
                  <a:lnTo>
                    <a:pt x="1622983" y="4223"/>
                  </a:lnTo>
                  <a:lnTo>
                    <a:pt x="1670100" y="0"/>
                  </a:lnTo>
                  <a:lnTo>
                    <a:pt x="1882698" y="0"/>
                  </a:lnTo>
                  <a:lnTo>
                    <a:pt x="2594787" y="0"/>
                  </a:lnTo>
                  <a:lnTo>
                    <a:pt x="3994200" y="0"/>
                  </a:lnTo>
                  <a:lnTo>
                    <a:pt x="4041318" y="4223"/>
                  </a:lnTo>
                  <a:lnTo>
                    <a:pt x="4085664" y="16399"/>
                  </a:lnTo>
                  <a:lnTo>
                    <a:pt x="4126500" y="35788"/>
                  </a:lnTo>
                  <a:lnTo>
                    <a:pt x="4163085" y="61649"/>
                  </a:lnTo>
                  <a:lnTo>
                    <a:pt x="4194678" y="93243"/>
                  </a:lnTo>
                  <a:lnTo>
                    <a:pt x="4220540" y="129827"/>
                  </a:lnTo>
                  <a:lnTo>
                    <a:pt x="4239929" y="170663"/>
                  </a:lnTo>
                  <a:lnTo>
                    <a:pt x="4252105" y="215010"/>
                  </a:lnTo>
                  <a:lnTo>
                    <a:pt x="4256328" y="262127"/>
                  </a:lnTo>
                  <a:lnTo>
                    <a:pt x="4256328" y="655307"/>
                  </a:lnTo>
                  <a:lnTo>
                    <a:pt x="4256328" y="1310627"/>
                  </a:lnTo>
                  <a:lnTo>
                    <a:pt x="4252105" y="1357748"/>
                  </a:lnTo>
                  <a:lnTo>
                    <a:pt x="4239929" y="1402098"/>
                  </a:lnTo>
                  <a:lnTo>
                    <a:pt x="4220540" y="1442936"/>
                  </a:lnTo>
                  <a:lnTo>
                    <a:pt x="4194678" y="1479522"/>
                  </a:lnTo>
                  <a:lnTo>
                    <a:pt x="4163085" y="1511117"/>
                  </a:lnTo>
                  <a:lnTo>
                    <a:pt x="4126500" y="1536978"/>
                  </a:lnTo>
                  <a:lnTo>
                    <a:pt x="4085664" y="1556368"/>
                  </a:lnTo>
                  <a:lnTo>
                    <a:pt x="4041318" y="1568544"/>
                  </a:lnTo>
                  <a:lnTo>
                    <a:pt x="3994200" y="1572767"/>
                  </a:lnTo>
                  <a:lnTo>
                    <a:pt x="2594787" y="1572767"/>
                  </a:lnTo>
                  <a:lnTo>
                    <a:pt x="1882698" y="1572767"/>
                  </a:lnTo>
                  <a:lnTo>
                    <a:pt x="1670100" y="1572767"/>
                  </a:lnTo>
                  <a:lnTo>
                    <a:pt x="1622983" y="1568544"/>
                  </a:lnTo>
                  <a:lnTo>
                    <a:pt x="1578636" y="1556368"/>
                  </a:lnTo>
                  <a:lnTo>
                    <a:pt x="1537800" y="1536978"/>
                  </a:lnTo>
                  <a:lnTo>
                    <a:pt x="1501215" y="1511117"/>
                  </a:lnTo>
                  <a:lnTo>
                    <a:pt x="1469622" y="1479522"/>
                  </a:lnTo>
                  <a:lnTo>
                    <a:pt x="1443761" y="1442936"/>
                  </a:lnTo>
                  <a:lnTo>
                    <a:pt x="1424372" y="1402098"/>
                  </a:lnTo>
                  <a:lnTo>
                    <a:pt x="1412196" y="1357748"/>
                  </a:lnTo>
                  <a:lnTo>
                    <a:pt x="1407972" y="1310627"/>
                  </a:lnTo>
                  <a:lnTo>
                    <a:pt x="1407972" y="655307"/>
                  </a:lnTo>
                  <a:lnTo>
                    <a:pt x="0" y="455802"/>
                  </a:lnTo>
                  <a:lnTo>
                    <a:pt x="1407972" y="262127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38889" y="5107766"/>
            <a:ext cx="25133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  <a:hlinkClick r:id="rId7"/>
              </a:rPr>
              <a:t>Nedávno </a:t>
            </a:r>
            <a:r>
              <a:rPr sz="1800" b="1" spc="-10" dirty="0">
                <a:solidFill>
                  <a:srgbClr val="5F210F"/>
                </a:solidFill>
                <a:latin typeface="Calibri"/>
                <a:cs typeface="Calibri"/>
                <a:hlinkClick r:id="rId7"/>
              </a:rPr>
              <a:t>bola </a:t>
            </a:r>
            <a:r>
              <a:rPr sz="18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7"/>
              </a:rPr>
              <a:t>ukrajinská kuchyňa </a:t>
            </a:r>
            <a:r>
              <a:rPr sz="1800" b="1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7"/>
              </a:rPr>
              <a:t>Borsch </a:t>
            </a: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  <a:hlinkClick r:id="rId7"/>
              </a:rPr>
              <a:t>uznaná za takú, ktorá </a:t>
            </a: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</a:rPr>
              <a:t>potrebuje </a:t>
            </a:r>
            <a:r>
              <a:rPr sz="1800" b="1" spc="-10" dirty="0">
                <a:solidFill>
                  <a:srgbClr val="5F210F"/>
                </a:solidFill>
                <a:latin typeface="Calibri"/>
                <a:cs typeface="Calibri"/>
              </a:rPr>
              <a:t>"naliehavú </a:t>
            </a:r>
            <a:r>
              <a:rPr sz="1800" b="1" spc="-15" dirty="0">
                <a:solidFill>
                  <a:srgbClr val="5F210F"/>
                </a:solidFill>
                <a:latin typeface="Calibri"/>
                <a:cs typeface="Calibri"/>
              </a:rPr>
              <a:t>ochranu".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4" y="0"/>
            <a:ext cx="4852415" cy="68557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7697" y="258691"/>
            <a:ext cx="618363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4445" marR="5080" indent="-1262380">
              <a:lnSpc>
                <a:spcPts val="3890"/>
              </a:lnSpc>
              <a:spcBef>
                <a:spcPts val="585"/>
              </a:spcBef>
            </a:pP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Spoznávanie nášho </a:t>
            </a:r>
            <a:r>
              <a:rPr sz="3600" b="1" i="0" spc="-15" dirty="0">
                <a:solidFill>
                  <a:srgbClr val="A13A22"/>
                </a:solidFill>
                <a:latin typeface="Calibri"/>
                <a:cs typeface="Calibri"/>
              </a:rPr>
              <a:t>dedičstva </a:t>
            </a: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jeho </a:t>
            </a:r>
            <a:r>
              <a:rPr sz="3600" b="1" i="0" spc="-45" dirty="0">
                <a:solidFill>
                  <a:srgbClr val="A13A22"/>
                </a:solidFill>
                <a:latin typeface="Calibri"/>
                <a:cs typeface="Calibri"/>
              </a:rPr>
              <a:t>hodnoty...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6399" y="2060300"/>
            <a:ext cx="6184265" cy="3751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47040" indent="-228600">
              <a:lnSpc>
                <a:spcPct val="11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našou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ľudskou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prirodzenosťou chcieť pochopiť,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kto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85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nás spája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čím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sa líšime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svojho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okolia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994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predstavy 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rozdieloch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spoločných črtách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tvoria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našu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rozmanitosť?</a:t>
            </a:r>
            <a:endParaRPr sz="2400">
              <a:latin typeface="Calibri"/>
              <a:cs typeface="Calibri"/>
            </a:endParaRPr>
          </a:p>
          <a:p>
            <a:pPr marL="355600" marR="750570" indent="-342900">
              <a:lnSpc>
                <a:spcPct val="110000"/>
              </a:lnSpc>
              <a:spcBef>
                <a:spcPts val="994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vedomosti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zručnosti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chceme odovzdať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našim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budúcim generáciám?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833" y="258691"/>
            <a:ext cx="50184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98475" marR="5080" indent="-486409">
              <a:lnSpc>
                <a:spcPts val="3890"/>
              </a:lnSpc>
              <a:spcBef>
                <a:spcPts val="585"/>
              </a:spcBef>
            </a:pP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Príležitosti, </a:t>
            </a:r>
            <a:r>
              <a:rPr sz="3600" b="1" i="0" spc="-10" dirty="0">
                <a:solidFill>
                  <a:srgbClr val="A13A22"/>
                </a:solidFill>
                <a:latin typeface="Calibri"/>
                <a:cs typeface="Calibri"/>
              </a:rPr>
              <a:t>ktoré </a:t>
            </a: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sa skrývajú v </a:t>
            </a: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našom </a:t>
            </a:r>
            <a:r>
              <a:rPr sz="3600" b="1" i="0" spc="-15" dirty="0">
                <a:solidFill>
                  <a:srgbClr val="A13A22"/>
                </a:solidFill>
                <a:latin typeface="Calibri"/>
                <a:cs typeface="Calibri"/>
              </a:rPr>
              <a:t>dedičstve...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399" y="1788355"/>
            <a:ext cx="6430645" cy="424795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2390">
              <a:lnSpc>
                <a:spcPts val="2590"/>
              </a:lnSpc>
              <a:spcBef>
                <a:spcPts val="425"/>
              </a:spcBef>
            </a:pP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tejto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časti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sa zameriame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na spoločenskú a ekonomickú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hodnotu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alebo príležitosti,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ktoré sa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skrývajú v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prenose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našich znalostí 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dedičstve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, čo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vedie k:</a:t>
            </a:r>
            <a:endParaRPr sz="2000" dirty="0">
              <a:latin typeface="Calibri"/>
              <a:cs typeface="Calibri"/>
            </a:endParaRPr>
          </a:p>
          <a:p>
            <a:pPr marL="469900" marR="699135" indent="-457200">
              <a:lnSpc>
                <a:spcPts val="2590"/>
              </a:lnSpc>
              <a:spcBef>
                <a:spcPts val="415"/>
              </a:spcBef>
              <a:buClr>
                <a:srgbClr val="6C6A39"/>
              </a:buClr>
              <a:buSzPct val="91666"/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Prežitie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kulinárskeho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potravinárskeho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dedičstva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(semená 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plemená)</a:t>
            </a:r>
            <a:endParaRPr sz="2000" dirty="0">
              <a:latin typeface="Calibri"/>
              <a:cs typeface="Calibri"/>
            </a:endParaRPr>
          </a:p>
          <a:p>
            <a:pPr marL="469900" marR="753745" indent="-457200">
              <a:lnSpc>
                <a:spcPts val="2590"/>
              </a:lnSpc>
              <a:spcBef>
                <a:spcPts val="400"/>
              </a:spcBef>
              <a:buClr>
                <a:srgbClr val="6C6A39"/>
              </a:buClr>
              <a:buSzPct val="91666"/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Drobní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poľnohospodári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sa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 stali významnými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hráčmi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potravinárskom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sektore</a:t>
            </a:r>
            <a:endParaRPr sz="2000" dirty="0">
              <a:latin typeface="Calibri"/>
              <a:cs typeface="Calibri"/>
            </a:endParaRPr>
          </a:p>
          <a:p>
            <a:pPr marL="469900" marR="5080" indent="-457200">
              <a:lnSpc>
                <a:spcPts val="2590"/>
              </a:lnSpc>
              <a:spcBef>
                <a:spcPts val="405"/>
              </a:spcBef>
              <a:buClr>
                <a:srgbClr val="6C6A39"/>
              </a:buClr>
              <a:buSzPct val="91666"/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Naše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dedičstvo možno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využiť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marketingový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nástroj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drobných poľnohospodárov</a:t>
            </a:r>
            <a:endParaRPr sz="2000" dirty="0">
              <a:latin typeface="Calibri"/>
              <a:cs typeface="Calibri"/>
            </a:endParaRPr>
          </a:p>
          <a:p>
            <a:pPr marL="469900" marR="975994" indent="-457200">
              <a:lnSpc>
                <a:spcPts val="2590"/>
              </a:lnSpc>
              <a:spcBef>
                <a:spcPts val="409"/>
              </a:spcBef>
              <a:buClr>
                <a:srgbClr val="6C6A39"/>
              </a:buClr>
              <a:buSzPct val="91666"/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Udržateľnosť z hľadiska ekonomiky 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životného prostredia.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0"/>
              </a:spcBef>
              <a:buClr>
                <a:srgbClr val="6C6A39"/>
              </a:buClr>
              <a:buSzPct val="91666"/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Zlepšuje sa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potravinový </a:t>
            </a:r>
            <a:r>
              <a:rPr sz="2000" spc="-35" dirty="0">
                <a:solidFill>
                  <a:srgbClr val="5F210F"/>
                </a:solidFill>
                <a:latin typeface="Calibri"/>
                <a:cs typeface="Calibri"/>
              </a:rPr>
              <a:t>cestovný ruch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5799" y="390401"/>
            <a:ext cx="475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dirty="0">
                <a:solidFill>
                  <a:srgbClr val="A13A22"/>
                </a:solidFill>
                <a:latin typeface="Calibri"/>
                <a:cs typeface="Calibri"/>
              </a:rPr>
              <a:t>1. </a:t>
            </a:r>
            <a:r>
              <a:rPr sz="3600" b="1" i="0" spc="-5" dirty="0">
                <a:solidFill>
                  <a:srgbClr val="A13A22"/>
                </a:solidFill>
                <a:latin typeface="Calibri"/>
                <a:cs typeface="Calibri"/>
              </a:rPr>
              <a:t>Prežitie </a:t>
            </a:r>
            <a:r>
              <a:rPr sz="3600" b="1" i="0" spc="-15" dirty="0">
                <a:solidFill>
                  <a:srgbClr val="A13A22"/>
                </a:solidFill>
                <a:latin typeface="Calibri"/>
                <a:cs typeface="Calibri"/>
              </a:rPr>
              <a:t>potravinového dedičstva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041" y="1642959"/>
            <a:ext cx="11396345" cy="357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18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Kultúra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dedičstvo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dôležitým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faktorom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zachovávaní kultúrnej rozmanitosti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podmienkach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rastúcej globalizácie.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Poznanie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pochopenie tradícií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rôznych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spoločenstiev pomáha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medzikultúrnom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dialógu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podporuje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vzájomný rešpekt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voči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iným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života.</a:t>
            </a:r>
            <a:endParaRPr sz="2400">
              <a:latin typeface="Calibri"/>
              <a:cs typeface="Calibri"/>
            </a:endParaRPr>
          </a:p>
          <a:p>
            <a:pPr marL="12700" marR="247015">
              <a:lnSpc>
                <a:spcPct val="100000"/>
              </a:lnSpc>
              <a:spcBef>
                <a:spcPts val="100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Význam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nehmotného kultúrneho dedičstva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spočíva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bohatstve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vedomostí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zručností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neho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prenášajú z generácie 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generáciu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zohrávate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obrovskú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úlohu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prežití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potravinového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dedičstva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činností, ako je zachovávanie osív, udržiavanie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vzácnych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plemien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chove zvierat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prostredníctvom biodiverzity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plodín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farme.</a:t>
            </a:r>
            <a:endParaRPr sz="2400">
              <a:latin typeface="Calibri"/>
              <a:cs typeface="Calibri"/>
            </a:endParaRPr>
          </a:p>
          <a:p>
            <a:pPr marL="1539240" marR="5080" indent="95885">
              <a:lnSpc>
                <a:spcPct val="100000"/>
              </a:lnSpc>
              <a:spcBef>
                <a:spcPts val="994"/>
              </a:spcBef>
              <a:tabLst>
                <a:tab pos="521843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ekonomická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tohto zachovaného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potravinového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dedičstva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dôležitá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komunity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príbeh, 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potravinársky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priemysel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cestovný ruch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4091</Words>
  <Application>Microsoft Office PowerPoint</Application>
  <PresentationFormat>Širokouhlá</PresentationFormat>
  <Paragraphs>355</Paragraphs>
  <Slides>53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Trebuchet MS</vt:lpstr>
      <vt:lpstr>Office Theme</vt:lpstr>
      <vt:lpstr>Prezentácia programu PowerPoint</vt:lpstr>
      <vt:lpstr>Modul 4 Marketing vašich malých výrobkov</vt:lpstr>
      <vt:lpstr>Prezentácia programu PowerPoint</vt:lpstr>
      <vt:lpstr>"</vt:lpstr>
      <vt:lpstr>“Stále je čo robiť, aby sa svet potravín priblížil svetu kultúry.</vt:lpstr>
      <vt:lpstr>Čo je to potravinové dedičstvo?</vt:lpstr>
      <vt:lpstr>Spoznávanie nášho dedičstva a jeho hodnoty...</vt:lpstr>
      <vt:lpstr>Príležitosti, ktoré sa skrývajú v našom dedičstve...</vt:lpstr>
      <vt:lpstr>1. Prežitie potravinového dedičstva</vt:lpstr>
      <vt:lpstr>1. Potravinové dedičstvo prežitie, dedičstvo varenia</vt:lpstr>
      <vt:lpstr>PRÍKLAD ÍRSKEHO KULTÚRNEHO DEDIČSTVA</vt:lpstr>
      <vt:lpstr>2. Drobní poľnohospodári sú uznávaní ako významní hráči v potravinárskom sektore</vt:lpstr>
      <vt:lpstr>3. Využitie dedičstva ako marketingového nástroja</vt:lpstr>
      <vt:lpstr>4. Udržateľnosť z hľadiska ekonomiky a životného prostredia</vt:lpstr>
      <vt:lpstr>5. Zlepšuje sa potravinový cestovný ruch</vt:lpstr>
      <vt:lpstr>Pochopenie európskeho rozmeru...</vt:lpstr>
      <vt:lpstr>Stratégia "z farmy na vidličku" je základom európskej dohody o ekologickej úprave, avšak akokoľvek je dôležitá ako stratégia, stáva sa trendom, ktorý si zákazníci želajú.</vt:lpstr>
      <vt:lpstr>Cvičenie pre žiakov Chcete si prehĺbiť vedomosti o kultúrnom dedičstve?</vt:lpstr>
      <vt:lpstr>Čas na preskupenie</vt:lpstr>
      <vt:lpstr>Prezentácia programu PowerPoint</vt:lpstr>
      <vt:lpstr>"</vt:lpstr>
      <vt:lpstr>Ako fungujú malí poľnohospodári...</vt:lpstr>
      <vt:lpstr>Pridávanie hodnoty poľnohospodárskym produktom...</vt:lpstr>
      <vt:lpstr>Pridávanie hodnoty poľnohospodárskym produktom...</vt:lpstr>
      <vt:lpstr>Prečo práve dedičstvo?</vt:lpstr>
      <vt:lpstr>Ako to funguje?</vt:lpstr>
      <vt:lpstr>Prezentácia programu PowerPoint</vt:lpstr>
      <vt:lpstr>"Komunikácia je</vt:lpstr>
      <vt:lpstr>Sila rozprávania príbehov...</vt:lpstr>
      <vt:lpstr>Sila rozprávania príbehov...</vt:lpstr>
      <vt:lpstr>Čo príbehy robia...</vt:lpstr>
      <vt:lpstr>WATCH - Sila rozprávania príbehov...</vt:lpstr>
      <vt:lpstr>WATCH - Význam biodiverzity ako súčasti potravinového dedičstva</vt:lpstr>
      <vt:lpstr>Vytvorenie príbehu značky...</vt:lpstr>
      <vt:lpstr>Prezentácia programu PowerPoint</vt:lpstr>
      <vt:lpstr>Prvky pri vytváraní príbehu značky...</vt:lpstr>
      <vt:lpstr>WATCH - Používanie rozprávania príbehov v marketingu - Z rozprávača príbehom predajcom</vt:lpstr>
      <vt:lpstr>WATCH - Írsky drobný poľnohospodár rozpráva svoj príbeh...</vt:lpstr>
      <vt:lpstr>WATCH - Írsky drobný poľnohospodár rozpráva svoj príbeh...</vt:lpstr>
      <vt:lpstr>WATCH - Skvelý príklad zdieľania príbehu a vytvárania obrazu...Ireland</vt:lpstr>
      <vt:lpstr>Prezentácia programu PowerPoint</vt:lpstr>
      <vt:lpstr>Zážitková ekonomika</vt:lpstr>
      <vt:lpstr>Typy podnikov v oblasti zážitkovej ekonomiky...</vt:lpstr>
      <vt:lpstr>Typy zážitkov...</vt:lpstr>
      <vt:lpstr>Typy zážitkov...</vt:lpstr>
      <vt:lpstr>Aký typ zážitkov by vám mohlo poskytnúť vaše malé hospodárstvo?</vt:lpstr>
      <vt:lpstr>POZRITE SI STRÁNKU Inšpirujte sa, írsky príklad</vt:lpstr>
      <vt:lpstr>Ako vytvoriť zážitok na svojom malom statku</vt:lpstr>
      <vt:lpstr>Ako vytvoriť zážitok na svojom malom statku</vt:lpstr>
      <vt:lpstr>Ako vytvoriť zážitok na svojom malom statku</vt:lpstr>
      <vt:lpstr>Konečne...</vt:lpstr>
      <vt:lpstr>Výhody vytvorenia zážitku z malého hospodárstva...</vt:lpstr>
      <vt:lpstr>Výborne!!!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keywords>, docId:3ADCF508E20AD4875DE9431DF2E4CF21</cp:keywords>
  <cp:lastModifiedBy>Zuzana Palková</cp:lastModifiedBy>
  <cp:revision>3</cp:revision>
  <dcterms:created xsi:type="dcterms:W3CDTF">2022-12-12T19:23:31Z</dcterms:created>
  <dcterms:modified xsi:type="dcterms:W3CDTF">2022-12-13T10:55:23Z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Acrobat PDFMaker 21 pre PowerPoint</vt:lpwstr>
  </property>
  <property fmtid="{D5CDD505-2E9C-101B-9397-08002B2CF9AE}" pid="4" name="LastSaved">
    <vt:filetime>2022-12-12T00:00:00Z</vt:filetime>
  </property>
</Properties>
</file>